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9" r:id="rId2"/>
  </p:sldMasterIdLst>
  <p:notesMasterIdLst>
    <p:notesMasterId r:id="rId54"/>
  </p:notesMasterIdLst>
  <p:handoutMasterIdLst>
    <p:handoutMasterId r:id="rId55"/>
  </p:handoutMasterIdLst>
  <p:sldIdLst>
    <p:sldId id="256" r:id="rId3"/>
    <p:sldId id="412" r:id="rId4"/>
    <p:sldId id="413" r:id="rId5"/>
    <p:sldId id="414" r:id="rId6"/>
    <p:sldId id="415" r:id="rId7"/>
    <p:sldId id="392" r:id="rId8"/>
    <p:sldId id="408" r:id="rId9"/>
    <p:sldId id="398" r:id="rId10"/>
    <p:sldId id="399" r:id="rId11"/>
    <p:sldId id="410" r:id="rId12"/>
    <p:sldId id="313" r:id="rId13"/>
    <p:sldId id="259" r:id="rId14"/>
    <p:sldId id="315" r:id="rId15"/>
    <p:sldId id="393" r:id="rId16"/>
    <p:sldId id="317" r:id="rId17"/>
    <p:sldId id="318" r:id="rId18"/>
    <p:sldId id="394" r:id="rId19"/>
    <p:sldId id="337" r:id="rId20"/>
    <p:sldId id="320" r:id="rId21"/>
    <p:sldId id="321" r:id="rId22"/>
    <p:sldId id="395" r:id="rId23"/>
    <p:sldId id="338" r:id="rId24"/>
    <p:sldId id="323" r:id="rId25"/>
    <p:sldId id="325" r:id="rId26"/>
    <p:sldId id="396" r:id="rId27"/>
    <p:sldId id="339" r:id="rId28"/>
    <p:sldId id="327" r:id="rId29"/>
    <p:sldId id="329" r:id="rId30"/>
    <p:sldId id="397" r:id="rId31"/>
    <p:sldId id="330" r:id="rId32"/>
    <p:sldId id="331" r:id="rId33"/>
    <p:sldId id="333" r:id="rId34"/>
    <p:sldId id="350" r:id="rId35"/>
    <p:sldId id="341" r:id="rId36"/>
    <p:sldId id="356" r:id="rId37"/>
    <p:sldId id="346" r:id="rId38"/>
    <p:sldId id="363" r:id="rId39"/>
    <p:sldId id="391" r:id="rId40"/>
    <p:sldId id="400" r:id="rId41"/>
    <p:sldId id="387" r:id="rId42"/>
    <p:sldId id="389" r:id="rId43"/>
    <p:sldId id="405" r:id="rId44"/>
    <p:sldId id="406" r:id="rId45"/>
    <p:sldId id="407" r:id="rId46"/>
    <p:sldId id="409" r:id="rId47"/>
    <p:sldId id="401" r:id="rId48"/>
    <p:sldId id="402" r:id="rId49"/>
    <p:sldId id="403" r:id="rId50"/>
    <p:sldId id="411" r:id="rId51"/>
    <p:sldId id="404" r:id="rId52"/>
    <p:sldId id="271" r:id="rId53"/>
  </p:sldIdLst>
  <p:sldSz cx="9144000" cy="6858000" type="screen4x3"/>
  <p:notesSz cx="9866313" cy="673576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A53"/>
    <a:srgbClr val="373331"/>
    <a:srgbClr val="7E1453"/>
    <a:srgbClr val="A6A6A6"/>
    <a:srgbClr val="898989"/>
    <a:srgbClr val="3E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109" autoAdjust="0"/>
  </p:normalViewPr>
  <p:slideViewPr>
    <p:cSldViewPr snapToGrid="0" snapToObjects="1">
      <p:cViewPr>
        <p:scale>
          <a:sx n="75" d="100"/>
          <a:sy n="75" d="100"/>
        </p:scale>
        <p:origin x="-4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B2854"/>
            </a:solidFill>
          </c:spPr>
          <c:dPt>
            <c:idx val="0"/>
            <c:bubble3D val="0"/>
            <c:spPr>
              <a:solidFill>
                <a:srgbClr val="005D69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48A99F"/>
              </a:solidFill>
            </c:spPr>
          </c:dPt>
          <c:dPt>
            <c:idx val="3"/>
            <c:bubble3D val="0"/>
            <c:spPr>
              <a:solidFill>
                <a:srgbClr val="BC0067"/>
              </a:solidFill>
            </c:spPr>
          </c:dPt>
          <c:dPt>
            <c:idx val="4"/>
            <c:bubble3D val="0"/>
            <c:spPr>
              <a:solidFill>
                <a:srgbClr val="F57F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'Ark1'!$B$6:$B$11</c:f>
              <c:strCache>
                <c:ptCount val="6"/>
                <c:pt idx="0">
                  <c:v>0-6 yrs</c:v>
                </c:pt>
                <c:pt idx="1">
                  <c:v>7-15 yrs</c:v>
                </c:pt>
                <c:pt idx="2">
                  <c:v>16-44 yrs</c:v>
                </c:pt>
                <c:pt idx="3">
                  <c:v>45-66 yrs</c:v>
                </c:pt>
                <c:pt idx="4">
                  <c:v>67-79 yrs</c:v>
                </c:pt>
                <c:pt idx="5">
                  <c:v>80 yrs or older</c:v>
                </c:pt>
              </c:strCache>
            </c:strRef>
          </c:cat>
          <c:val>
            <c:numRef>
              <c:f>'Ark1'!$C$6:$C$11</c:f>
              <c:numCache>
                <c:formatCode>_ * #,##0_ ;_ * \-#,##0_ ;_ * "-"??_ ;_ @_ </c:formatCode>
                <c:ptCount val="6"/>
                <c:pt idx="0">
                  <c:v>437990</c:v>
                </c:pt>
                <c:pt idx="1">
                  <c:v>555871</c:v>
                </c:pt>
                <c:pt idx="2">
                  <c:v>2007750</c:v>
                </c:pt>
                <c:pt idx="3">
                  <c:v>1408723</c:v>
                </c:pt>
                <c:pt idx="4">
                  <c:v>477962</c:v>
                </c:pt>
                <c:pt idx="5">
                  <c:v>220760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449263484921528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with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0.56083583163389383</c:v>
                </c:pt>
                <c:pt idx="1">
                  <c:v>0.25952228242645775</c:v>
                </c:pt>
                <c:pt idx="2">
                  <c:v>0.19365913969863091</c:v>
                </c:pt>
                <c:pt idx="3">
                  <c:v>0.10759243014964463</c:v>
                </c:pt>
                <c:pt idx="4">
                  <c:v>3.8849717603745761E-2</c:v>
                </c:pt>
                <c:pt idx="5">
                  <c:v>1.7173375695120292E-2</c:v>
                </c:pt>
                <c:pt idx="6">
                  <c:v>3.3921792349765008E-2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with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0.53300000000000003</c:v>
                </c:pt>
                <c:pt idx="1">
                  <c:v>0.24600000000000002</c:v>
                </c:pt>
                <c:pt idx="2">
                  <c:v>0.2</c:v>
                </c:pt>
                <c:pt idx="3">
                  <c:v>0.10700000000000001</c:v>
                </c:pt>
                <c:pt idx="4">
                  <c:v>5.3999999999999999E-2</c:v>
                </c:pt>
                <c:pt idx="5">
                  <c:v>2.1999999999999999E-2</c:v>
                </c:pt>
                <c:pt idx="6">
                  <c:v>2.1000000000000005E-2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620544"/>
        <c:axId val="38638720"/>
      </c:barChart>
      <c:catAx>
        <c:axId val="38620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638720"/>
        <c:crosses val="autoZero"/>
        <c:auto val="1"/>
        <c:lblAlgn val="ctr"/>
        <c:lblOffset val="100"/>
        <c:tickLblSkip val="1"/>
        <c:noMultiLvlLbl val="0"/>
      </c:catAx>
      <c:valAx>
        <c:axId val="386387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6205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6220133197636006"/>
          <c:y val="0.43520704029643353"/>
          <c:w val="0.10151748888531791"/>
          <c:h val="0.1295859194071329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945208147775389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Spending time with family / friends</c:v>
                </c:pt>
                <c:pt idx="1">
                  <c:v>Sun/beach/recreation</c:v>
                </c:pt>
                <c:pt idx="2">
                  <c:v>Enjoy food/wine/culture</c:v>
                </c:pt>
                <c:pt idx="3">
                  <c:v>Physical activities (hiking, cycling, etc)</c:v>
                </c:pt>
                <c:pt idx="4">
                  <c:v>Persue personal interests</c:v>
                </c:pt>
                <c:pt idx="5">
                  <c:v>see new places</c:v>
                </c:pt>
                <c:pt idx="6">
                  <c:v>City experiences</c:v>
                </c:pt>
                <c:pt idx="7">
                  <c:v>visit cultural/historical landmarks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   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0.55140365391871593</c:v>
                </c:pt>
                <c:pt idx="1">
                  <c:v>0.34834126408035848</c:v>
                </c:pt>
                <c:pt idx="2">
                  <c:v>0.27507676756499783</c:v>
                </c:pt>
                <c:pt idx="3">
                  <c:v>0.24406363637709866</c:v>
                </c:pt>
                <c:pt idx="4">
                  <c:v>0.20967937909938208</c:v>
                </c:pt>
                <c:pt idx="5">
                  <c:v>0.20550784014927609</c:v>
                </c:pt>
                <c:pt idx="6">
                  <c:v>0.12748411198829004</c:v>
                </c:pt>
                <c:pt idx="7">
                  <c:v>7.3075071596153951E-2</c:v>
                </c:pt>
                <c:pt idx="8">
                  <c:v>5.8966106204148334E-2</c:v>
                </c:pt>
                <c:pt idx="9">
                  <c:v>2.9747716320353387E-2</c:v>
                </c:pt>
                <c:pt idx="10">
                  <c:v>1.9968376750746676E-2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Spending time with family / friends</c:v>
                </c:pt>
                <c:pt idx="1">
                  <c:v>Sun/beach/recreation</c:v>
                </c:pt>
                <c:pt idx="2">
                  <c:v>Enjoy food/wine/culture</c:v>
                </c:pt>
                <c:pt idx="3">
                  <c:v>Physical activities (hiking, cycling, etc)</c:v>
                </c:pt>
                <c:pt idx="4">
                  <c:v>Persue personal interests</c:v>
                </c:pt>
                <c:pt idx="5">
                  <c:v>see new places</c:v>
                </c:pt>
                <c:pt idx="6">
                  <c:v>City experiences</c:v>
                </c:pt>
                <c:pt idx="7">
                  <c:v>visit cultural/historical landmarks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   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0.53449999999999998</c:v>
                </c:pt>
                <c:pt idx="1">
                  <c:v>0.39200000000000002</c:v>
                </c:pt>
                <c:pt idx="2">
                  <c:v>0.23300000000000001</c:v>
                </c:pt>
                <c:pt idx="3">
                  <c:v>0.21199999999999999</c:v>
                </c:pt>
                <c:pt idx="4">
                  <c:v>0.19400000000000001</c:v>
                </c:pt>
                <c:pt idx="5">
                  <c:v>0.16600000000000001</c:v>
                </c:pt>
                <c:pt idx="6">
                  <c:v>0.12</c:v>
                </c:pt>
                <c:pt idx="7">
                  <c:v>7.6999999999999999E-2</c:v>
                </c:pt>
                <c:pt idx="8">
                  <c:v>5.2999999999999999E-2</c:v>
                </c:pt>
                <c:pt idx="9">
                  <c:v>4.7E-2</c:v>
                </c:pt>
                <c:pt idx="10">
                  <c:v>4.7E-2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793984"/>
        <c:axId val="38795520"/>
      </c:barChart>
      <c:catAx>
        <c:axId val="387939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795520"/>
        <c:crosses val="autoZero"/>
        <c:auto val="1"/>
        <c:lblAlgn val="ctr"/>
        <c:lblOffset val="100"/>
        <c:tickLblSkip val="1"/>
        <c:noMultiLvlLbl val="0"/>
      </c:catAx>
      <c:valAx>
        <c:axId val="387955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79398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8941447564872222"/>
          <c:y val="0.43856838483424893"/>
          <c:w val="7.3054218282384467E-2"/>
          <c:h val="0.1295859194071329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449263484921528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at home</c:v>
                </c:pt>
                <c:pt idx="1">
                  <c:v>with family/friends in Norway</c:v>
                </c:pt>
                <c:pt idx="2">
                  <c:v>abroad</c:v>
                </c:pt>
                <c:pt idx="3">
                  <c:v>in private cottage in Norway</c:v>
                </c:pt>
                <c:pt idx="4">
                  <c:v>hotel etc in Norway</c:v>
                </c:pt>
                <c:pt idx="5">
                  <c:v>otherplaces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0.67554171143734065</c:v>
                </c:pt>
                <c:pt idx="1">
                  <c:v>0.31302350897626419</c:v>
                </c:pt>
                <c:pt idx="2">
                  <c:v>0.15562106234205136</c:v>
                </c:pt>
                <c:pt idx="3">
                  <c:v>0.12279258076965506</c:v>
                </c:pt>
                <c:pt idx="4">
                  <c:v>4.4607599556699571E-3</c:v>
                </c:pt>
                <c:pt idx="5">
                  <c:v>1.0639894672666119E-2</c:v>
                </c:pt>
                <c:pt idx="6">
                  <c:v>1.8023511428307316E-2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at home</c:v>
                </c:pt>
                <c:pt idx="1">
                  <c:v>with family/friends in Norway</c:v>
                </c:pt>
                <c:pt idx="2">
                  <c:v>abroad</c:v>
                </c:pt>
                <c:pt idx="3">
                  <c:v>in private cottage in Norway</c:v>
                </c:pt>
                <c:pt idx="4">
                  <c:v>hotel etc in Norway</c:v>
                </c:pt>
                <c:pt idx="5">
                  <c:v>otherplaces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0.66700000000000004</c:v>
                </c:pt>
                <c:pt idx="1">
                  <c:v>0.309</c:v>
                </c:pt>
                <c:pt idx="2">
                  <c:v>0.13450000000000001</c:v>
                </c:pt>
                <c:pt idx="3">
                  <c:v>0.11899999999999999</c:v>
                </c:pt>
                <c:pt idx="4">
                  <c:v>0.01</c:v>
                </c:pt>
                <c:pt idx="5">
                  <c:v>1.4999999999999999E-2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885248"/>
        <c:axId val="38886784"/>
      </c:barChart>
      <c:catAx>
        <c:axId val="388852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886784"/>
        <c:crosses val="autoZero"/>
        <c:auto val="1"/>
        <c:lblAlgn val="ctr"/>
        <c:lblOffset val="100"/>
        <c:tickLblSkip val="1"/>
        <c:noMultiLvlLbl val="0"/>
      </c:catAx>
      <c:valAx>
        <c:axId val="388867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88524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5086346349563469"/>
          <c:y val="0.43520704029643353"/>
          <c:w val="0.10151748888531791"/>
          <c:h val="0.1295859194071329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400599472994156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enjoy food, wine, culture</c:v>
                </c:pt>
                <c:pt idx="2">
                  <c:v>recreation, sun, beach</c:v>
                </c:pt>
                <c:pt idx="3">
                  <c:v>personal interests</c:v>
                </c:pt>
                <c:pt idx="4">
                  <c:v>physical activities</c:v>
                </c:pt>
                <c:pt idx="5">
                  <c:v>nightlife</c:v>
                </c:pt>
                <c:pt idx="6">
                  <c:v>see new places</c:v>
                </c:pt>
                <c:pt idx="7">
                  <c:v>Shopping</c:v>
                </c:pt>
                <c:pt idx="8">
                  <c:v>city experiences</c:v>
                </c:pt>
                <c:pt idx="9">
                  <c:v>visit historical/cultural landmarks</c:v>
                </c:pt>
                <c:pt idx="10">
                  <c:v>undecided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0.94884825117734251</c:v>
                </c:pt>
                <c:pt idx="1">
                  <c:v>0.45896030572060492</c:v>
                </c:pt>
                <c:pt idx="2">
                  <c:v>0.13569323052985471</c:v>
                </c:pt>
                <c:pt idx="3">
                  <c:v>0.12896664762055524</c:v>
                </c:pt>
                <c:pt idx="4">
                  <c:v>9.5570061618611618E-2</c:v>
                </c:pt>
                <c:pt idx="5">
                  <c:v>8.7804247964017743E-2</c:v>
                </c:pt>
                <c:pt idx="6">
                  <c:v>2.8497813018762627E-2</c:v>
                </c:pt>
                <c:pt idx="7">
                  <c:v>2.7823346641070678E-2</c:v>
                </c:pt>
                <c:pt idx="8">
                  <c:v>1.717035766829994E-2</c:v>
                </c:pt>
                <c:pt idx="9">
                  <c:v>6.7548930422956528E-3</c:v>
                </c:pt>
                <c:pt idx="10">
                  <c:v>1.2066703600619682E-2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enjoy food, wine, culture</c:v>
                </c:pt>
                <c:pt idx="2">
                  <c:v>recreation, sun, beach</c:v>
                </c:pt>
                <c:pt idx="3">
                  <c:v>personal interests</c:v>
                </c:pt>
                <c:pt idx="4">
                  <c:v>physical activities</c:v>
                </c:pt>
                <c:pt idx="5">
                  <c:v>nightlife</c:v>
                </c:pt>
                <c:pt idx="6">
                  <c:v>see new places</c:v>
                </c:pt>
                <c:pt idx="7">
                  <c:v>Shopping</c:v>
                </c:pt>
                <c:pt idx="8">
                  <c:v>city experiences</c:v>
                </c:pt>
                <c:pt idx="9">
                  <c:v>visit historical/cultural landmarks</c:v>
                </c:pt>
                <c:pt idx="10">
                  <c:v>undecided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0.92200000000000004</c:v>
                </c:pt>
                <c:pt idx="1">
                  <c:v>0.49700000000000005</c:v>
                </c:pt>
                <c:pt idx="2">
                  <c:v>0.14500000000000002</c:v>
                </c:pt>
                <c:pt idx="3">
                  <c:v>0.127</c:v>
                </c:pt>
                <c:pt idx="4">
                  <c:v>0.10500000000000001</c:v>
                </c:pt>
                <c:pt idx="5">
                  <c:v>9.0000000000000011E-2</c:v>
                </c:pt>
                <c:pt idx="6">
                  <c:v>1.9000000000000003E-2</c:v>
                </c:pt>
                <c:pt idx="7">
                  <c:v>2.4500000000000001E-2</c:v>
                </c:pt>
                <c:pt idx="8">
                  <c:v>2.9000000000000001E-2</c:v>
                </c:pt>
                <c:pt idx="9">
                  <c:v>1.0000000000000002E-2</c:v>
                </c:pt>
                <c:pt idx="10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800384"/>
        <c:axId val="38929152"/>
      </c:barChart>
      <c:catAx>
        <c:axId val="38800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929152"/>
        <c:crosses val="autoZero"/>
        <c:auto val="1"/>
        <c:lblAlgn val="ctr"/>
        <c:lblOffset val="100"/>
        <c:tickLblSkip val="1"/>
        <c:noMultiLvlLbl val="0"/>
      </c:catAx>
      <c:valAx>
        <c:axId val="389291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80038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288729198456672"/>
          <c:y val="0.43520704029643353"/>
          <c:w val="7.3054218282384467E-2"/>
          <c:h val="0.1295859194071329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743799882159"/>
          <c:y val="3.6974789915966394E-2"/>
          <c:w val="0.70848661774421051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'Ark1'!$A$2:$A$4</c:f>
              <c:strCache>
                <c:ptCount val="3"/>
                <c:pt idx="0">
                  <c:v>7 days or less</c:v>
                </c:pt>
                <c:pt idx="1">
                  <c:v>more than 7 days</c:v>
                </c:pt>
                <c:pt idx="2">
                  <c:v>undecided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0.27124004096417154</c:v>
                </c:pt>
                <c:pt idx="1">
                  <c:v>0.4581309168916603</c:v>
                </c:pt>
                <c:pt idx="2">
                  <c:v>0.27062904214416789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'Ark1'!$A$2:$A$4</c:f>
              <c:strCache>
                <c:ptCount val="3"/>
                <c:pt idx="0">
                  <c:v>7 days or less</c:v>
                </c:pt>
                <c:pt idx="1">
                  <c:v>more than 7 days</c:v>
                </c:pt>
                <c:pt idx="2">
                  <c:v>undecided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0.30800000000000005</c:v>
                </c:pt>
                <c:pt idx="1">
                  <c:v>0.441</c:v>
                </c:pt>
                <c:pt idx="2">
                  <c:v>0.251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983936"/>
        <c:axId val="38993920"/>
      </c:barChart>
      <c:catAx>
        <c:axId val="389839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993920"/>
        <c:crosses val="autoZero"/>
        <c:auto val="1"/>
        <c:lblAlgn val="ctr"/>
        <c:lblOffset val="100"/>
        <c:tickLblSkip val="1"/>
        <c:noMultiLvlLbl val="0"/>
      </c:catAx>
      <c:valAx>
        <c:axId val="389939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9839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2734908136482965"/>
          <c:y val="0.61459194071329315"/>
          <c:w val="0.10151748888531791"/>
          <c:h val="0.1295859194071329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3357723141750155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with family/friends in Norway</c:v>
                </c:pt>
                <c:pt idx="2">
                  <c:v>private cottage in norway</c:v>
                </c:pt>
                <c:pt idx="3">
                  <c:v>at home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0.84080366272714935</c:v>
                </c:pt>
                <c:pt idx="1">
                  <c:v>0.12596530923544239</c:v>
                </c:pt>
                <c:pt idx="2">
                  <c:v>0.10955492855599717</c:v>
                </c:pt>
                <c:pt idx="3">
                  <c:v>7.2367867319187276E-2</c:v>
                </c:pt>
                <c:pt idx="4">
                  <c:v>6.1104023962281769E-2</c:v>
                </c:pt>
                <c:pt idx="5">
                  <c:v>2.1856667588679698E-2</c:v>
                </c:pt>
                <c:pt idx="6">
                  <c:v>5.8393849281033749E-2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with family/friends in Norway</c:v>
                </c:pt>
                <c:pt idx="2">
                  <c:v>private cottage in norway</c:v>
                </c:pt>
                <c:pt idx="3">
                  <c:v>at home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0.87200000000000011</c:v>
                </c:pt>
                <c:pt idx="1">
                  <c:v>0.11</c:v>
                </c:pt>
                <c:pt idx="2">
                  <c:v>0.10299999999999998</c:v>
                </c:pt>
                <c:pt idx="3">
                  <c:v>8.4000000000000019E-2</c:v>
                </c:pt>
                <c:pt idx="4">
                  <c:v>6.0000000000000005E-2</c:v>
                </c:pt>
                <c:pt idx="5">
                  <c:v>4.200000000000001E-2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140736"/>
        <c:axId val="39163008"/>
      </c:barChart>
      <c:catAx>
        <c:axId val="391407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163008"/>
        <c:crosses val="autoZero"/>
        <c:auto val="1"/>
        <c:lblAlgn val="ctr"/>
        <c:lblOffset val="100"/>
        <c:tickLblSkip val="1"/>
        <c:noMultiLvlLbl val="0"/>
      </c:catAx>
      <c:valAx>
        <c:axId val="391630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1407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3272287392647382"/>
          <c:y val="0.43520704029643353"/>
          <c:w val="0.10151748888531791"/>
          <c:h val="0.1295859194071329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945208147775389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recreation, sun, beach</c:v>
                </c:pt>
                <c:pt idx="2">
                  <c:v>see new places</c:v>
                </c:pt>
                <c:pt idx="3">
                  <c:v>enjoy food, wine, culture</c:v>
                </c:pt>
                <c:pt idx="4">
                  <c:v>city experiences</c:v>
                </c:pt>
                <c:pt idx="5">
                  <c:v>personal interests</c:v>
                </c:pt>
                <c:pt idx="6">
                  <c:v>visit historical/cultural landmarks</c:v>
                </c:pt>
                <c:pt idx="7">
                  <c:v>physical activities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0.42657339275409584</c:v>
                </c:pt>
                <c:pt idx="1">
                  <c:v>0.4003417550587528</c:v>
                </c:pt>
                <c:pt idx="2">
                  <c:v>0.39202279938861367</c:v>
                </c:pt>
                <c:pt idx="3">
                  <c:v>0.3760245489720499</c:v>
                </c:pt>
                <c:pt idx="4">
                  <c:v>0.23659621811294157</c:v>
                </c:pt>
                <c:pt idx="5">
                  <c:v>0.22134104117559328</c:v>
                </c:pt>
                <c:pt idx="6">
                  <c:v>0.13203037480877391</c:v>
                </c:pt>
                <c:pt idx="7">
                  <c:v>0.11947247886921929</c:v>
                </c:pt>
                <c:pt idx="8">
                  <c:v>9.9676333516091634E-2</c:v>
                </c:pt>
                <c:pt idx="9">
                  <c:v>3.3193293582900671E-2</c:v>
                </c:pt>
                <c:pt idx="10">
                  <c:v>2.6796785865340511E-2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recreation, sun, beach</c:v>
                </c:pt>
                <c:pt idx="2">
                  <c:v>see new places</c:v>
                </c:pt>
                <c:pt idx="3">
                  <c:v>enjoy food, wine, culture</c:v>
                </c:pt>
                <c:pt idx="4">
                  <c:v>city experiences</c:v>
                </c:pt>
                <c:pt idx="5">
                  <c:v>personal interests</c:v>
                </c:pt>
                <c:pt idx="6">
                  <c:v>visit historical/cultural landmarks</c:v>
                </c:pt>
                <c:pt idx="7">
                  <c:v>physical activities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0.4047</c:v>
                </c:pt>
                <c:pt idx="1">
                  <c:v>0.40900000000000003</c:v>
                </c:pt>
                <c:pt idx="2">
                  <c:v>0.45800000000000002</c:v>
                </c:pt>
                <c:pt idx="3">
                  <c:v>0.33300000000000007</c:v>
                </c:pt>
                <c:pt idx="4">
                  <c:v>0.224</c:v>
                </c:pt>
                <c:pt idx="5">
                  <c:v>0.18000000000000002</c:v>
                </c:pt>
                <c:pt idx="6">
                  <c:v>0.18700000000000003</c:v>
                </c:pt>
                <c:pt idx="7">
                  <c:v>0.112</c:v>
                </c:pt>
                <c:pt idx="8">
                  <c:v>6.1000000000000006E-2</c:v>
                </c:pt>
                <c:pt idx="9">
                  <c:v>5.6000000000000001E-2</c:v>
                </c:pt>
                <c:pt idx="10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180544"/>
        <c:axId val="39071744"/>
      </c:barChart>
      <c:catAx>
        <c:axId val="39180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071744"/>
        <c:crosses val="autoZero"/>
        <c:auto val="1"/>
        <c:lblAlgn val="ctr"/>
        <c:lblOffset val="100"/>
        <c:tickLblSkip val="1"/>
        <c:noMultiLvlLbl val="0"/>
      </c:catAx>
      <c:valAx>
        <c:axId val="39071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180544"/>
        <c:crosses val="max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7799190423645079"/>
          <c:y val="0.43520704029643353"/>
          <c:w val="7.3054218282384467E-2"/>
          <c:h val="0.1295859194071329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88006685480721E-2"/>
          <c:y val="3.6974789915966394E-2"/>
          <c:w val="0.85682288564220033"/>
          <c:h val="0.7669545424469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Winter vacation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0.51199374829710576</c:v>
                </c:pt>
                <c:pt idx="1">
                  <c:v>0.28515120232676483</c:v>
                </c:pt>
                <c:pt idx="2">
                  <c:v>0.16939476455009803</c:v>
                </c:pt>
                <c:pt idx="3">
                  <c:v>8.5791253490190164E-2</c:v>
                </c:pt>
                <c:pt idx="4">
                  <c:v>7.5279971596969919E-2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Easter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9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0.23965945197332569</c:v>
                </c:pt>
                <c:pt idx="1">
                  <c:v>0.51966623935909217</c:v>
                </c:pt>
                <c:pt idx="2">
                  <c:v>0.20322555643059548</c:v>
                </c:pt>
                <c:pt idx="3">
                  <c:v>0.18898663260541176</c:v>
                </c:pt>
                <c:pt idx="4">
                  <c:v>5.3637976448699061E-2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Summer vacation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9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0.63665989063893558</c:v>
                </c:pt>
                <c:pt idx="1">
                  <c:v>0.28151973809809844</c:v>
                </c:pt>
                <c:pt idx="2">
                  <c:v>0.27657522325985895</c:v>
                </c:pt>
                <c:pt idx="3">
                  <c:v>0.27556758126432096</c:v>
                </c:pt>
                <c:pt idx="4">
                  <c:v>0.14076125261940242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Autumn vacation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9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'Ark1'!$E$2:$E$6</c:f>
              <c:numCache>
                <c:formatCode>0%</c:formatCode>
                <c:ptCount val="5"/>
                <c:pt idx="0">
                  <c:v>0.56083583163389361</c:v>
                </c:pt>
                <c:pt idx="1">
                  <c:v>0.2595222824264577</c:v>
                </c:pt>
                <c:pt idx="2">
                  <c:v>0.19365913969863094</c:v>
                </c:pt>
                <c:pt idx="3">
                  <c:v>0.10759243014964463</c:v>
                </c:pt>
                <c:pt idx="4">
                  <c:v>3.8849717603745754E-2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Christmas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9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'Ark1'!$F$2:$F$6</c:f>
              <c:numCache>
                <c:formatCode>0%</c:formatCode>
                <c:ptCount val="5"/>
                <c:pt idx="0">
                  <c:v>0.15562106234205136</c:v>
                </c:pt>
                <c:pt idx="1">
                  <c:v>0.12279258076965506</c:v>
                </c:pt>
                <c:pt idx="2">
                  <c:v>0.67554171143734065</c:v>
                </c:pt>
                <c:pt idx="3">
                  <c:v>0.31302350897626419</c:v>
                </c:pt>
                <c:pt idx="4">
                  <c:v>4.4607599556699571E-3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Other vacations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9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Hotel, camping site in Norway</c:v>
                </c:pt>
              </c:strCache>
            </c:strRef>
          </c:cat>
          <c:val>
            <c:numRef>
              <c:f>'Ark1'!$G$2:$G$6</c:f>
              <c:numCache>
                <c:formatCode>0%</c:formatCode>
                <c:ptCount val="5"/>
                <c:pt idx="0">
                  <c:v>0.84080366272714935</c:v>
                </c:pt>
                <c:pt idx="1">
                  <c:v>0.10955492855599717</c:v>
                </c:pt>
                <c:pt idx="2">
                  <c:v>7.2367867319187262E-2</c:v>
                </c:pt>
                <c:pt idx="3">
                  <c:v>0.12596530923544236</c:v>
                </c:pt>
                <c:pt idx="4">
                  <c:v>6.1104023962281755E-2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392192"/>
        <c:axId val="38393728"/>
      </c:barChart>
      <c:catAx>
        <c:axId val="3839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A71930"/>
                </a:solidFill>
              </a:defRPr>
            </a:pPr>
            <a:endParaRPr lang="nb-NO"/>
          </a:p>
        </c:txPr>
        <c:crossAx val="38393728"/>
        <c:crosses val="autoZero"/>
        <c:auto val="1"/>
        <c:lblAlgn val="ctr"/>
        <c:lblOffset val="100"/>
        <c:noMultiLvlLbl val="0"/>
      </c:catAx>
      <c:valAx>
        <c:axId val="38393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3921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1012552002434"/>
          <c:y val="3.6974789915966394E-2"/>
          <c:w val="0.76445087221240227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abroad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 - five</c:v>
                </c:pt>
                <c:pt idx="5">
                  <c:v>More than five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0.21918502897820499</c:v>
                </c:pt>
                <c:pt idx="1">
                  <c:v>0.14337620081492375</c:v>
                </c:pt>
                <c:pt idx="2">
                  <c:v>0.15952074582186027</c:v>
                </c:pt>
                <c:pt idx="3">
                  <c:v>7.637169081595252E-2</c:v>
                </c:pt>
                <c:pt idx="4">
                  <c:v>7.4040869724208008E-2</c:v>
                </c:pt>
                <c:pt idx="5">
                  <c:v>3.1692901330146531E-2</c:v>
                </c:pt>
                <c:pt idx="6">
                  <c:v>0.295812562514702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in Norway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 - five</c:v>
                </c:pt>
                <c:pt idx="5">
                  <c:v>More than five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0.1051160846027317</c:v>
                </c:pt>
                <c:pt idx="1">
                  <c:v>7.884176833560172E-2</c:v>
                </c:pt>
                <c:pt idx="2">
                  <c:v>0.11548832899504745</c:v>
                </c:pt>
                <c:pt idx="3">
                  <c:v>8.2469769966912118E-2</c:v>
                </c:pt>
                <c:pt idx="4">
                  <c:v>0.12879435606862441</c:v>
                </c:pt>
                <c:pt idx="5">
                  <c:v>0.13462425414377552</c:v>
                </c:pt>
                <c:pt idx="6">
                  <c:v>0.35466543788730465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312768"/>
        <c:axId val="39314560"/>
      </c:barChart>
      <c:catAx>
        <c:axId val="393127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314560"/>
        <c:crosses val="autoZero"/>
        <c:auto val="1"/>
        <c:lblAlgn val="ctr"/>
        <c:lblOffset val="100"/>
        <c:tickLblSkip val="1"/>
        <c:noMultiLvlLbl val="0"/>
      </c:catAx>
      <c:valAx>
        <c:axId val="39314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931276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7149838413055538"/>
          <c:y val="0.43520704029643353"/>
          <c:w val="0.18995286303497783"/>
          <c:h val="0.1295859194071329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43689270506635"/>
          <c:y val="3.6974789915966394E-2"/>
          <c:w val="0.53229300721050843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'Ark1'!$A$2:$A$15</c:f>
              <c:strCache>
                <c:ptCount val="14"/>
                <c:pt idx="0">
                  <c:v>Hiking/nature</c:v>
                </c:pt>
                <c:pt idx="1">
                  <c:v>Music/concert/festivals</c:v>
                </c:pt>
                <c:pt idx="2">
                  <c:v>Food/wine</c:v>
                </c:pt>
                <c:pt idx="3">
                  <c:v>Arts &amp; culture</c:v>
                </c:pt>
                <c:pt idx="4">
                  <c:v>relaxation/SPA</c:v>
                </c:pt>
                <c:pt idx="5">
                  <c:v>hunting/fishing</c:v>
                </c:pt>
                <c:pt idx="6">
                  <c:v>Participating in physical activities/training/sports</c:v>
                </c:pt>
                <c:pt idx="7">
                  <c:v>Sports events (audience)</c:v>
                </c:pt>
                <c:pt idx="8">
                  <c:v>Personal self developement</c:v>
                </c:pt>
                <c:pt idx="9">
                  <c:v>Motors</c:v>
                </c:pt>
                <c:pt idx="10">
                  <c:v>Language</c:v>
                </c:pt>
                <c:pt idx="11">
                  <c:v>Religion</c:v>
                </c:pt>
                <c:pt idx="12">
                  <c:v>Others</c:v>
                </c:pt>
                <c:pt idx="13">
                  <c:v>No such travels planned</c:v>
                </c:pt>
              </c:strCache>
            </c:strRef>
          </c:cat>
          <c:val>
            <c:numRef>
              <c:f>'Ark1'!$B$2:$B$15</c:f>
              <c:numCache>
                <c:formatCode>0%</c:formatCode>
                <c:ptCount val="14"/>
                <c:pt idx="0">
                  <c:v>0.276461095635959</c:v>
                </c:pt>
                <c:pt idx="1">
                  <c:v>0.18882035481288945</c:v>
                </c:pt>
                <c:pt idx="2">
                  <c:v>0.16535185944911657</c:v>
                </c:pt>
                <c:pt idx="3">
                  <c:v>0.14096692183948922</c:v>
                </c:pt>
                <c:pt idx="4">
                  <c:v>0.12058732396225194</c:v>
                </c:pt>
                <c:pt idx="5">
                  <c:v>0.11120566050158537</c:v>
                </c:pt>
                <c:pt idx="6">
                  <c:v>0.10870320394035492</c:v>
                </c:pt>
                <c:pt idx="7">
                  <c:v>0.10358210716946477</c:v>
                </c:pt>
                <c:pt idx="8">
                  <c:v>5.9684145037924782E-2</c:v>
                </c:pt>
                <c:pt idx="9">
                  <c:v>5.7449267994081829E-2</c:v>
                </c:pt>
                <c:pt idx="10">
                  <c:v>3.0602423013753252E-2</c:v>
                </c:pt>
                <c:pt idx="11">
                  <c:v>2.1293849810986608E-2</c:v>
                </c:pt>
                <c:pt idx="12">
                  <c:v>5.7857104274110747E-2</c:v>
                </c:pt>
                <c:pt idx="13">
                  <c:v>0.33485716009958105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'Ark1'!$A$2:$A$15</c:f>
              <c:strCache>
                <c:ptCount val="14"/>
                <c:pt idx="0">
                  <c:v>Hiking/nature</c:v>
                </c:pt>
                <c:pt idx="1">
                  <c:v>Music/concert/festivals</c:v>
                </c:pt>
                <c:pt idx="2">
                  <c:v>Food/wine</c:v>
                </c:pt>
                <c:pt idx="3">
                  <c:v>Arts &amp; culture</c:v>
                </c:pt>
                <c:pt idx="4">
                  <c:v>relaxation/SPA</c:v>
                </c:pt>
                <c:pt idx="5">
                  <c:v>hunting/fishing</c:v>
                </c:pt>
                <c:pt idx="6">
                  <c:v>Participating in physical activities/training/sports</c:v>
                </c:pt>
                <c:pt idx="7">
                  <c:v>Sports events (audience)</c:v>
                </c:pt>
                <c:pt idx="8">
                  <c:v>Personal self developement</c:v>
                </c:pt>
                <c:pt idx="9">
                  <c:v>Motors</c:v>
                </c:pt>
                <c:pt idx="10">
                  <c:v>Language</c:v>
                </c:pt>
                <c:pt idx="11">
                  <c:v>Religion</c:v>
                </c:pt>
                <c:pt idx="12">
                  <c:v>Others</c:v>
                </c:pt>
                <c:pt idx="13">
                  <c:v>No such travels planned</c:v>
                </c:pt>
              </c:strCache>
            </c:strRef>
          </c:cat>
          <c:val>
            <c:numRef>
              <c:f>'Ark1'!$C$2:$C$15</c:f>
              <c:numCache>
                <c:formatCode>0%</c:formatCode>
                <c:ptCount val="14"/>
                <c:pt idx="0">
                  <c:v>0.27200000000000002</c:v>
                </c:pt>
                <c:pt idx="1">
                  <c:v>0.214</c:v>
                </c:pt>
                <c:pt idx="2">
                  <c:v>0.183</c:v>
                </c:pt>
                <c:pt idx="3">
                  <c:v>0.16300000000000001</c:v>
                </c:pt>
                <c:pt idx="4">
                  <c:v>0.113</c:v>
                </c:pt>
                <c:pt idx="5">
                  <c:v>9.7000000000000003E-2</c:v>
                </c:pt>
                <c:pt idx="6">
                  <c:v>0.112</c:v>
                </c:pt>
                <c:pt idx="7">
                  <c:v>0.10199999999999999</c:v>
                </c:pt>
                <c:pt idx="8">
                  <c:v>5.2999999999999999E-2</c:v>
                </c:pt>
                <c:pt idx="9">
                  <c:v>7.0000000000000007E-2</c:v>
                </c:pt>
                <c:pt idx="10">
                  <c:v>5.4699999999999999E-2</c:v>
                </c:pt>
                <c:pt idx="11">
                  <c:v>2.9000000000000001E-2</c:v>
                </c:pt>
                <c:pt idx="12">
                  <c:v>5.7000000000000002E-2</c:v>
                </c:pt>
                <c:pt idx="13">
                  <c:v>0.307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7666048"/>
        <c:axId val="106103168"/>
      </c:barChart>
      <c:catAx>
        <c:axId val="1076660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A71930"/>
                </a:solidFill>
              </a:defRPr>
            </a:pPr>
            <a:endParaRPr lang="nb-NO"/>
          </a:p>
        </c:txPr>
        <c:crossAx val="106103168"/>
        <c:crosses val="autoZero"/>
        <c:auto val="1"/>
        <c:lblAlgn val="ctr"/>
        <c:lblOffset val="100"/>
        <c:tickLblSkip val="1"/>
        <c:noMultiLvlLbl val="0"/>
      </c:catAx>
      <c:valAx>
        <c:axId val="1061031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1076660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8367338971098008"/>
          <c:y val="0.43123729858558729"/>
          <c:w val="8.0953146417143851E-2"/>
          <c:h val="0.13752512194060049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B285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'Ark1'!$B$6:$B$11</c:f>
              <c:strCache>
                <c:ptCount val="6"/>
                <c:pt idx="0">
                  <c:v>0-6 yrs</c:v>
                </c:pt>
                <c:pt idx="1">
                  <c:v>7-15 yrs</c:v>
                </c:pt>
                <c:pt idx="2">
                  <c:v>16-44 yrs</c:v>
                </c:pt>
                <c:pt idx="3">
                  <c:v>45-66 yrs</c:v>
                </c:pt>
                <c:pt idx="4">
                  <c:v>67-79 yrs</c:v>
                </c:pt>
                <c:pt idx="5">
                  <c:v>80 år eller eldre</c:v>
                </c:pt>
              </c:strCache>
            </c:strRef>
          </c:cat>
          <c:val>
            <c:numRef>
              <c:f>'Ark1'!$C$6:$C$11</c:f>
              <c:numCache>
                <c:formatCode>_ * #,##0_ ;_ * \-#,##0_ ;_ * "-"??_ ;_ @_ </c:formatCode>
                <c:ptCount val="6"/>
                <c:pt idx="0">
                  <c:v>437990</c:v>
                </c:pt>
                <c:pt idx="1">
                  <c:v>555871</c:v>
                </c:pt>
                <c:pt idx="2">
                  <c:v>2007750</c:v>
                </c:pt>
                <c:pt idx="3">
                  <c:v>1408723</c:v>
                </c:pt>
                <c:pt idx="4">
                  <c:v>477962</c:v>
                </c:pt>
                <c:pt idx="5">
                  <c:v>220760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808768"/>
        <c:axId val="37832192"/>
      </c:barChart>
      <c:catAx>
        <c:axId val="37808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37832192"/>
        <c:crosses val="autoZero"/>
        <c:auto val="1"/>
        <c:lblAlgn val="ctr"/>
        <c:lblOffset val="100"/>
        <c:noMultiLvlLbl val="0"/>
      </c:catAx>
      <c:valAx>
        <c:axId val="37832192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3780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6845247285274"/>
          <c:y val="3.4591495483552684E-2"/>
          <c:w val="0.7596622664813959"/>
          <c:h val="0.775287915278716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Important  (4 and 5)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Punctuality and comfort</c:v>
                </c:pt>
                <c:pt idx="2">
                  <c:v>Standard of  accmodation</c:v>
                </c:pt>
                <c:pt idx="3">
                  <c:v>Food/drinks/nightlife</c:v>
                </c:pt>
                <c:pt idx="4">
                  <c:v>Activities, cultural experiences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0.84065790929709694</c:v>
                </c:pt>
                <c:pt idx="1">
                  <c:v>0.67075843850028938</c:v>
                </c:pt>
                <c:pt idx="2">
                  <c:v>0.66720507048056366</c:v>
                </c:pt>
                <c:pt idx="3">
                  <c:v>0.65629379774452434</c:v>
                </c:pt>
                <c:pt idx="4">
                  <c:v>0.64932171016718765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(3)indifferent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Punctuality and comfort</c:v>
                </c:pt>
                <c:pt idx="2">
                  <c:v>Standard of  accmodation</c:v>
                </c:pt>
                <c:pt idx="3">
                  <c:v>Food/drinks/nightlife</c:v>
                </c:pt>
                <c:pt idx="4">
                  <c:v>Activities, cultural experiences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7.8737564552436426E-2</c:v>
                </c:pt>
                <c:pt idx="1">
                  <c:v>0.21524906303845148</c:v>
                </c:pt>
                <c:pt idx="2">
                  <c:v>0.20739168472894601</c:v>
                </c:pt>
                <c:pt idx="3">
                  <c:v>0.20659471563625761</c:v>
                </c:pt>
                <c:pt idx="4">
                  <c:v>0.21403834878994435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Unimportant(1 and 2)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Punctuality and comfort</c:v>
                </c:pt>
                <c:pt idx="2">
                  <c:v>Standard of  accmodation</c:v>
                </c:pt>
                <c:pt idx="3">
                  <c:v>Food/drinks/nightlife</c:v>
                </c:pt>
                <c:pt idx="4">
                  <c:v>Activities, cultural experiences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3.7793162279527309E-2</c:v>
                </c:pt>
                <c:pt idx="1">
                  <c:v>6.6140506857857204E-2</c:v>
                </c:pt>
                <c:pt idx="2">
                  <c:v>7.1645258462458825E-2</c:v>
                </c:pt>
                <c:pt idx="3">
                  <c:v>8.9118438580016085E-2</c:v>
                </c:pt>
                <c:pt idx="4">
                  <c:v>8.6468631531933113E-2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Undecided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Punctuality and comfort</c:v>
                </c:pt>
                <c:pt idx="2">
                  <c:v>Standard of  accmodation</c:v>
                </c:pt>
                <c:pt idx="3">
                  <c:v>Food/drinks/nightlife</c:v>
                </c:pt>
                <c:pt idx="4">
                  <c:v>Activities, cultural experiences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4.2811363870936509E-2</c:v>
                </c:pt>
                <c:pt idx="1">
                  <c:v>4.7851991603399903E-2</c:v>
                </c:pt>
                <c:pt idx="2">
                  <c:v>5.3757986328030055E-2</c:v>
                </c:pt>
                <c:pt idx="3">
                  <c:v>4.7993048039199404E-2</c:v>
                </c:pt>
                <c:pt idx="4">
                  <c:v>5.0171309510933106E-2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437952"/>
        <c:axId val="115439488"/>
      </c:barChart>
      <c:catAx>
        <c:axId val="1154379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nb-NO" sz="1000" b="0" i="0" u="none" strike="noStrike" kern="1200" baseline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5439488"/>
        <c:crosses val="autoZero"/>
        <c:auto val="1"/>
        <c:lblAlgn val="ctr"/>
        <c:lblOffset val="100"/>
        <c:noMultiLvlLbl val="0"/>
      </c:catAx>
      <c:valAx>
        <c:axId val="1154394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400" b="0" i="0" u="none" strike="noStrike" kern="1200" baseline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5437952"/>
        <c:crosses val="max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6845247285274"/>
          <c:y val="3.4591495483552684E-2"/>
          <c:w val="0.7596622664813959"/>
          <c:h val="0.775287915278716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Important (4 and 5)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Puncutality/comfort</c:v>
                </c:pt>
                <c:pt idx="2">
                  <c:v>Food/drinks/nightlife</c:v>
                </c:pt>
                <c:pt idx="3">
                  <c:v>Standard on accommodation</c:v>
                </c:pt>
                <c:pt idx="4">
                  <c:v>Activities, events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0.84065790929709694</c:v>
                </c:pt>
                <c:pt idx="1">
                  <c:v>0.67075843850028938</c:v>
                </c:pt>
                <c:pt idx="2">
                  <c:v>0.65629379774452434</c:v>
                </c:pt>
                <c:pt idx="3">
                  <c:v>0.66720507048056366</c:v>
                </c:pt>
                <c:pt idx="4">
                  <c:v>0.64932171016718765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Satisfied  (4 and 5)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4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Total experience of destination</c:v>
                </c:pt>
                <c:pt idx="1">
                  <c:v>Puncutality/comfort</c:v>
                </c:pt>
                <c:pt idx="2">
                  <c:v>Food/drinks/nightlife</c:v>
                </c:pt>
                <c:pt idx="3">
                  <c:v>Standard on accommodation</c:v>
                </c:pt>
                <c:pt idx="4">
                  <c:v>Activities, events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0.83273652600074377</c:v>
                </c:pt>
                <c:pt idx="1">
                  <c:v>0.74503568743240856</c:v>
                </c:pt>
                <c:pt idx="2">
                  <c:v>0.72194295016761023</c:v>
                </c:pt>
                <c:pt idx="3">
                  <c:v>0.70842273649664944</c:v>
                </c:pt>
                <c:pt idx="4">
                  <c:v>0.69855496466752731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6880896"/>
        <c:axId val="116882432"/>
      </c:barChart>
      <c:catAx>
        <c:axId val="1168808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nb-NO" sz="1000" b="0" i="0" u="none" strike="noStrike" kern="1200" baseline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882432"/>
        <c:crosses val="autoZero"/>
        <c:auto val="1"/>
        <c:lblAlgn val="ctr"/>
        <c:lblOffset val="100"/>
        <c:noMultiLvlLbl val="0"/>
      </c:catAx>
      <c:valAx>
        <c:axId val="116882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400" b="0" i="0" u="none" strike="noStrike" kern="1200" baseline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880896"/>
        <c:crosses val="max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17454068241485"/>
          <c:y val="5.651057630861691E-2"/>
          <c:w val="0.50479212598425149"/>
          <c:h val="0.8341484752926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 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'Ark1'!$A$2:$A$9</c:f>
              <c:strCache>
                <c:ptCount val="8"/>
                <c:pt idx="0">
                  <c:v>Winter holiday</c:v>
                </c:pt>
                <c:pt idx="1">
                  <c:v>Easter holiday</c:v>
                </c:pt>
                <c:pt idx="2">
                  <c:v>Summer vacation</c:v>
                </c:pt>
                <c:pt idx="3">
                  <c:v>Autumn vacation</c:v>
                </c:pt>
                <c:pt idx="4">
                  <c:v>X-mas / new year holiday</c:v>
                </c:pt>
                <c:pt idx="5">
                  <c:v>other vacation </c:v>
                </c:pt>
                <c:pt idx="6">
                  <c:v>Undecided</c:v>
                </c:pt>
                <c:pt idx="7">
                  <c:v>No vacations scheduled</c:v>
                </c:pt>
              </c:strCache>
            </c:strRef>
          </c:cat>
          <c:val>
            <c:numRef>
              <c:f>'Ark1'!$B$2:$B$9</c:f>
              <c:numCache>
                <c:formatCode>0%</c:formatCode>
                <c:ptCount val="8"/>
                <c:pt idx="0">
                  <c:v>0.251</c:v>
                </c:pt>
                <c:pt idx="1">
                  <c:v>0.33200000000000007</c:v>
                </c:pt>
                <c:pt idx="2">
                  <c:v>0.70000000000000007</c:v>
                </c:pt>
                <c:pt idx="3">
                  <c:v>0.21800000000000003</c:v>
                </c:pt>
                <c:pt idx="4">
                  <c:v>0.29100000000000004</c:v>
                </c:pt>
                <c:pt idx="5">
                  <c:v>0.19900000000000004</c:v>
                </c:pt>
                <c:pt idx="6">
                  <c:v>0.14800000000000002</c:v>
                </c:pt>
                <c:pt idx="7">
                  <c:v>3.9000000000000007E-2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 H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'Ark1'!$A$2:$A$9</c:f>
              <c:strCache>
                <c:ptCount val="8"/>
                <c:pt idx="0">
                  <c:v>Winter holiday</c:v>
                </c:pt>
                <c:pt idx="1">
                  <c:v>Easter holiday</c:v>
                </c:pt>
                <c:pt idx="2">
                  <c:v>Summer vacation</c:v>
                </c:pt>
                <c:pt idx="3">
                  <c:v>Autumn vacation</c:v>
                </c:pt>
                <c:pt idx="4">
                  <c:v>X-mas / new year holiday</c:v>
                </c:pt>
                <c:pt idx="5">
                  <c:v>other vacation </c:v>
                </c:pt>
                <c:pt idx="6">
                  <c:v>Undecided</c:v>
                </c:pt>
                <c:pt idx="7">
                  <c:v>No vacations scheduled</c:v>
                </c:pt>
              </c:strCache>
            </c:strRef>
          </c:cat>
          <c:val>
            <c:numRef>
              <c:f>'Ark1'!$C$2:$C$9</c:f>
              <c:numCache>
                <c:formatCode>0%</c:formatCode>
                <c:ptCount val="8"/>
                <c:pt idx="0">
                  <c:v>0.25900000000000001</c:v>
                </c:pt>
                <c:pt idx="1">
                  <c:v>0.35300000000000004</c:v>
                </c:pt>
                <c:pt idx="2">
                  <c:v>0.73100000000000009</c:v>
                </c:pt>
                <c:pt idx="3">
                  <c:v>0.20700000000000002</c:v>
                </c:pt>
                <c:pt idx="4">
                  <c:v>0.30800000000000005</c:v>
                </c:pt>
                <c:pt idx="5">
                  <c:v>0.23800000000000002</c:v>
                </c:pt>
                <c:pt idx="6">
                  <c:v>0.12000000000000001</c:v>
                </c:pt>
                <c:pt idx="7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031744"/>
        <c:axId val="40033280"/>
      </c:barChart>
      <c:catAx>
        <c:axId val="40031744"/>
        <c:scaling>
          <c:orientation val="maxMin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033280"/>
        <c:crosses val="autoZero"/>
        <c:auto val="1"/>
        <c:lblAlgn val="ctr"/>
        <c:lblOffset val="100"/>
        <c:tickLblSkip val="1"/>
        <c:noMultiLvlLbl val="0"/>
      </c:catAx>
      <c:valAx>
        <c:axId val="400332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031744"/>
        <c:crosses val="max"/>
        <c:crossBetween val="between"/>
      </c:valAx>
    </c:plotArea>
    <c:legend>
      <c:legendPos val="r"/>
      <c:layout/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411452139911088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0.51199374829710576</c:v>
                </c:pt>
                <c:pt idx="1">
                  <c:v>0.28515120232676483</c:v>
                </c:pt>
                <c:pt idx="2">
                  <c:v>0.16939476455009805</c:v>
                </c:pt>
                <c:pt idx="3">
                  <c:v>8.5791253490190164E-2</c:v>
                </c:pt>
                <c:pt idx="4">
                  <c:v>7.5279971596969905E-2</c:v>
                </c:pt>
                <c:pt idx="5">
                  <c:v>2.5765894782494358E-2</c:v>
                </c:pt>
                <c:pt idx="6">
                  <c:v>2.1491912401949465E-2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0.44900000000000001</c:v>
                </c:pt>
                <c:pt idx="1">
                  <c:v>0.2990000000000001</c:v>
                </c:pt>
                <c:pt idx="2">
                  <c:v>0.18400000000000002</c:v>
                </c:pt>
                <c:pt idx="3">
                  <c:v>0.12100000000000001</c:v>
                </c:pt>
                <c:pt idx="4">
                  <c:v>7.6999999999999999E-2</c:v>
                </c:pt>
                <c:pt idx="5">
                  <c:v>2.4E-2</c:v>
                </c:pt>
                <c:pt idx="6">
                  <c:v>1.7999999999999999E-2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0.48000000000000004</c:v>
                </c:pt>
                <c:pt idx="1">
                  <c:v>0.29000000000000004</c:v>
                </c:pt>
                <c:pt idx="2">
                  <c:v>0.21000000000000002</c:v>
                </c:pt>
                <c:pt idx="3">
                  <c:v>0.17</c:v>
                </c:pt>
                <c:pt idx="5">
                  <c:v>0.05</c:v>
                </c:pt>
                <c:pt idx="6">
                  <c:v>2.0000000000000004E-2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350464"/>
        <c:axId val="40352000"/>
      </c:barChart>
      <c:catAx>
        <c:axId val="403504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352000"/>
        <c:crosses val="autoZero"/>
        <c:auto val="1"/>
        <c:lblAlgn val="ctr"/>
        <c:lblOffset val="100"/>
        <c:tickLblSkip val="1"/>
        <c:noMultiLvlLbl val="0"/>
      </c:catAx>
      <c:valAx>
        <c:axId val="403520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3504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4859588979948952"/>
          <c:y val="0.43520704029643353"/>
          <c:w val="0.10151748888531791"/>
          <c:h val="0.19437887911069937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945208147775389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acivities (ski,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nightlife</c:v>
                </c:pt>
                <c:pt idx="7">
                  <c:v>city experiences</c:v>
                </c:pt>
                <c:pt idx="8">
                  <c:v>historic/cultural landmarks</c:v>
                </c:pt>
                <c:pt idx="9">
                  <c:v>Shopping</c:v>
                </c:pt>
                <c:pt idx="10">
                  <c:v>undecided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0.60222975242858556</c:v>
                </c:pt>
                <c:pt idx="1">
                  <c:v>0.33173490864839855</c:v>
                </c:pt>
                <c:pt idx="2">
                  <c:v>0.32218569736804847</c:v>
                </c:pt>
                <c:pt idx="3">
                  <c:v>0.24072615705992056</c:v>
                </c:pt>
                <c:pt idx="4">
                  <c:v>0.21253490143165005</c:v>
                </c:pt>
                <c:pt idx="5">
                  <c:v>0.15531864259631731</c:v>
                </c:pt>
                <c:pt idx="6">
                  <c:v>4.7704480708574096E-2</c:v>
                </c:pt>
                <c:pt idx="7">
                  <c:v>4.7513844687491237E-2</c:v>
                </c:pt>
                <c:pt idx="8">
                  <c:v>3.7929368229557205E-2</c:v>
                </c:pt>
                <c:pt idx="9">
                  <c:v>3.513175243894482E-2</c:v>
                </c:pt>
                <c:pt idx="10">
                  <c:v>1.3724206164804149E-2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acivities (ski,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nightlife</c:v>
                </c:pt>
                <c:pt idx="7">
                  <c:v>city experiences</c:v>
                </c:pt>
                <c:pt idx="8">
                  <c:v>historic/cultural landmarks</c:v>
                </c:pt>
                <c:pt idx="9">
                  <c:v>Shopping</c:v>
                </c:pt>
                <c:pt idx="10">
                  <c:v>undecided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0.6070000000000001</c:v>
                </c:pt>
                <c:pt idx="1">
                  <c:v>0.25800000000000001</c:v>
                </c:pt>
                <c:pt idx="2">
                  <c:v>0.30600000000000011</c:v>
                </c:pt>
                <c:pt idx="3">
                  <c:v>0.19800000000000001</c:v>
                </c:pt>
                <c:pt idx="4">
                  <c:v>0.20500000000000002</c:v>
                </c:pt>
                <c:pt idx="5">
                  <c:v>0.17800000000000002</c:v>
                </c:pt>
                <c:pt idx="6">
                  <c:v>4.8000000000000001E-2</c:v>
                </c:pt>
                <c:pt idx="7">
                  <c:v>6.900000000000002E-2</c:v>
                </c:pt>
                <c:pt idx="8">
                  <c:v>4.8000000000000001E-2</c:v>
                </c:pt>
                <c:pt idx="9">
                  <c:v>3.9000000000000007E-2</c:v>
                </c:pt>
                <c:pt idx="10">
                  <c:v>2.7000000000000003E-2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acivities (ski,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nightlife</c:v>
                </c:pt>
                <c:pt idx="7">
                  <c:v>city experiences</c:v>
                </c:pt>
                <c:pt idx="8">
                  <c:v>historic/cultural landmarks</c:v>
                </c:pt>
                <c:pt idx="9">
                  <c:v>Shopping</c:v>
                </c:pt>
                <c:pt idx="10">
                  <c:v>undecided</c:v>
                </c:pt>
              </c:strCache>
            </c:strRef>
          </c:cat>
          <c:val>
            <c:numRef>
              <c:f>'Ark1'!$D$2:$D$12</c:f>
              <c:numCache>
                <c:formatCode>0%</c:formatCode>
                <c:ptCount val="11"/>
                <c:pt idx="0">
                  <c:v>0.62871236887640292</c:v>
                </c:pt>
                <c:pt idx="1">
                  <c:v>0.2878481295107464</c:v>
                </c:pt>
                <c:pt idx="2">
                  <c:v>0.27863317803353921</c:v>
                </c:pt>
                <c:pt idx="3">
                  <c:v>0.18070130784106408</c:v>
                </c:pt>
                <c:pt idx="4">
                  <c:v>0.22763893487849973</c:v>
                </c:pt>
                <c:pt idx="5">
                  <c:v>0.1489438021277428</c:v>
                </c:pt>
                <c:pt idx="6">
                  <c:v>3.0873439806606173E-2</c:v>
                </c:pt>
                <c:pt idx="7">
                  <c:v>7.1978718517096515E-2</c:v>
                </c:pt>
                <c:pt idx="8">
                  <c:v>5.4421691240846858E-2</c:v>
                </c:pt>
                <c:pt idx="9">
                  <c:v>0.05</c:v>
                </c:pt>
                <c:pt idx="10">
                  <c:v>2.9737407621108009E-2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217600"/>
        <c:axId val="40227584"/>
      </c:barChart>
      <c:catAx>
        <c:axId val="402176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227584"/>
        <c:crosses val="autoZero"/>
        <c:auto val="1"/>
        <c:lblAlgn val="ctr"/>
        <c:lblOffset val="100"/>
        <c:tickLblSkip val="1"/>
        <c:noMultiLvlLbl val="0"/>
      </c:catAx>
      <c:valAx>
        <c:axId val="40227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21760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8941447564872222"/>
          <c:y val="0.43520704029643353"/>
          <c:w val="7.3054218282384467E-2"/>
          <c:h val="0.19437887911069937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411452139911088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Private cottage in Norway</c:v>
                </c:pt>
                <c:pt idx="1">
                  <c:v>abroad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0.51966623935909229</c:v>
                </c:pt>
                <c:pt idx="1">
                  <c:v>0.23965945197332572</c:v>
                </c:pt>
                <c:pt idx="2">
                  <c:v>0.20322555643059548</c:v>
                </c:pt>
                <c:pt idx="3">
                  <c:v>0.18898663260541179</c:v>
                </c:pt>
                <c:pt idx="4">
                  <c:v>5.3637976448699061E-2</c:v>
                </c:pt>
                <c:pt idx="5">
                  <c:v>2.3735473712618329E-2</c:v>
                </c:pt>
                <c:pt idx="6">
                  <c:v>2.112602056898415E-2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Private cottage in Norway</c:v>
                </c:pt>
                <c:pt idx="1">
                  <c:v>abroad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0.4260000000000001</c:v>
                </c:pt>
                <c:pt idx="1">
                  <c:v>0.26900000000000002</c:v>
                </c:pt>
                <c:pt idx="2">
                  <c:v>0.23400000000000001</c:v>
                </c:pt>
                <c:pt idx="3">
                  <c:v>0.15000000000000002</c:v>
                </c:pt>
                <c:pt idx="4">
                  <c:v>6.1000000000000006E-2</c:v>
                </c:pt>
                <c:pt idx="5">
                  <c:v>2.3E-2</c:v>
                </c:pt>
                <c:pt idx="6">
                  <c:v>3.9000000000000007E-2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Private cottage in Norway</c:v>
                </c:pt>
                <c:pt idx="1">
                  <c:v>abroad</c:v>
                </c:pt>
                <c:pt idx="2">
                  <c:v>at home</c:v>
                </c:pt>
                <c:pt idx="3">
                  <c:v>Visiting family/friends in Norway</c:v>
                </c:pt>
                <c:pt idx="4">
                  <c:v>Hotel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0.48374344867196051</c:v>
                </c:pt>
                <c:pt idx="1">
                  <c:v>0.16365795671254876</c:v>
                </c:pt>
                <c:pt idx="2">
                  <c:v>0.23754416106545437</c:v>
                </c:pt>
                <c:pt idx="3">
                  <c:v>0.20727536972428354</c:v>
                </c:pt>
                <c:pt idx="5">
                  <c:v>4.5563464207410066E-2</c:v>
                </c:pt>
                <c:pt idx="6">
                  <c:v>4.8436661831665409E-2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246656"/>
        <c:axId val="40248448"/>
      </c:barChart>
      <c:catAx>
        <c:axId val="402466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248448"/>
        <c:crosses val="autoZero"/>
        <c:auto val="1"/>
        <c:lblAlgn val="ctr"/>
        <c:lblOffset val="100"/>
        <c:tickLblSkip val="1"/>
        <c:noMultiLvlLbl val="0"/>
      </c:catAx>
      <c:valAx>
        <c:axId val="402484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402466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4859588979948952"/>
          <c:y val="0.43520704029643353"/>
          <c:w val="0.10151748888531791"/>
          <c:h val="0.19437887911069937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945208147775389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activities (ski, golf,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city experiences</c:v>
                </c:pt>
                <c:pt idx="7">
                  <c:v>nightlife</c:v>
                </c:pt>
                <c:pt idx="8">
                  <c:v>Shopping</c:v>
                </c:pt>
                <c:pt idx="9">
                  <c:v>visit historical, cultural landmarks</c:v>
                </c:pt>
                <c:pt idx="10">
                  <c:v>undecided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0.84036470028571231</c:v>
                </c:pt>
                <c:pt idx="1">
                  <c:v>0.37086693398537907</c:v>
                </c:pt>
                <c:pt idx="2">
                  <c:v>0.25511530764407625</c:v>
                </c:pt>
                <c:pt idx="3">
                  <c:v>0.20902274205876151</c:v>
                </c:pt>
                <c:pt idx="4">
                  <c:v>0.20237240621249508</c:v>
                </c:pt>
                <c:pt idx="5">
                  <c:v>7.7692062525256692E-2</c:v>
                </c:pt>
                <c:pt idx="6">
                  <c:v>4.266122669331282E-2</c:v>
                </c:pt>
                <c:pt idx="7">
                  <c:v>3.7849010047097405E-2</c:v>
                </c:pt>
                <c:pt idx="8">
                  <c:v>2.8180680843872374E-2</c:v>
                </c:pt>
                <c:pt idx="9">
                  <c:v>2.5302347639785255E-2</c:v>
                </c:pt>
                <c:pt idx="10">
                  <c:v>8.3634292232535046E-3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activities (ski, golf,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city experiences</c:v>
                </c:pt>
                <c:pt idx="7">
                  <c:v>nightlife</c:v>
                </c:pt>
                <c:pt idx="8">
                  <c:v>Shopping</c:v>
                </c:pt>
                <c:pt idx="9">
                  <c:v>visit historical, cultural landmarks</c:v>
                </c:pt>
                <c:pt idx="10">
                  <c:v>undecided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0.82000000000000006</c:v>
                </c:pt>
                <c:pt idx="1">
                  <c:v>0.31800000000000006</c:v>
                </c:pt>
                <c:pt idx="2">
                  <c:v>0.25</c:v>
                </c:pt>
                <c:pt idx="3">
                  <c:v>0.21000000000000002</c:v>
                </c:pt>
                <c:pt idx="4">
                  <c:v>0.21500000000000002</c:v>
                </c:pt>
                <c:pt idx="5">
                  <c:v>8.450000000000002E-2</c:v>
                </c:pt>
                <c:pt idx="6">
                  <c:v>4.7000000000000007E-2</c:v>
                </c:pt>
                <c:pt idx="7">
                  <c:v>4.3999999999999997E-2</c:v>
                </c:pt>
                <c:pt idx="8">
                  <c:v>2.1000000000000005E-2</c:v>
                </c:pt>
                <c:pt idx="9">
                  <c:v>3.7999999999999999E-2</c:v>
                </c:pt>
                <c:pt idx="10">
                  <c:v>2.7000000000000003E-2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physical activities (ski, golf, hiking etc)</c:v>
                </c:pt>
                <c:pt idx="2">
                  <c:v>Recreation, sun, beach</c:v>
                </c:pt>
                <c:pt idx="3">
                  <c:v>persue personal interests</c:v>
                </c:pt>
                <c:pt idx="4">
                  <c:v>enjoy food, wine, culture</c:v>
                </c:pt>
                <c:pt idx="5">
                  <c:v>see new places</c:v>
                </c:pt>
                <c:pt idx="6">
                  <c:v>city experiences</c:v>
                </c:pt>
                <c:pt idx="7">
                  <c:v>nightlife</c:v>
                </c:pt>
                <c:pt idx="8">
                  <c:v>Shopping</c:v>
                </c:pt>
                <c:pt idx="9">
                  <c:v>visit historical, cultural landmarks</c:v>
                </c:pt>
                <c:pt idx="10">
                  <c:v>undecided</c:v>
                </c:pt>
              </c:strCache>
            </c:strRef>
          </c:cat>
          <c:val>
            <c:numRef>
              <c:f>'Ark1'!$D$2:$D$12</c:f>
              <c:numCache>
                <c:formatCode>0%</c:formatCode>
                <c:ptCount val="11"/>
                <c:pt idx="0">
                  <c:v>0.8522668539248559</c:v>
                </c:pt>
                <c:pt idx="1">
                  <c:v>0.32505964327272507</c:v>
                </c:pt>
                <c:pt idx="2">
                  <c:v>0.2131081165730265</c:v>
                </c:pt>
                <c:pt idx="3">
                  <c:v>0.20255580418802274</c:v>
                </c:pt>
                <c:pt idx="4">
                  <c:v>0.22</c:v>
                </c:pt>
                <c:pt idx="5">
                  <c:v>7.0964758143630832E-2</c:v>
                </c:pt>
                <c:pt idx="6">
                  <c:v>2.2797047154266895E-2</c:v>
                </c:pt>
                <c:pt idx="7">
                  <c:v>4.8145113403856361E-2</c:v>
                </c:pt>
                <c:pt idx="8">
                  <c:v>2.0385849673254859E-2</c:v>
                </c:pt>
                <c:pt idx="9">
                  <c:v>3.1178688875624205E-2</c:v>
                </c:pt>
                <c:pt idx="10">
                  <c:v>1.9582136969414091E-2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1473024"/>
        <c:axId val="71474560"/>
      </c:barChart>
      <c:catAx>
        <c:axId val="714730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71474560"/>
        <c:crosses val="autoZero"/>
        <c:auto val="1"/>
        <c:lblAlgn val="ctr"/>
        <c:lblOffset val="100"/>
        <c:tickLblSkip val="1"/>
        <c:noMultiLvlLbl val="0"/>
      </c:catAx>
      <c:valAx>
        <c:axId val="71474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7147302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9008370470609941"/>
          <c:y val="0.43520704029643353"/>
          <c:w val="7.3054218282384467E-2"/>
          <c:h val="0.19437887911069937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23464924027367"/>
          <c:y val="3.6974789915966394E-2"/>
          <c:w val="0.6411452139911088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 family/friends in Norway</c:v>
                </c:pt>
                <c:pt idx="4">
                  <c:v>hotel, camping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0.63665989063893591</c:v>
                </c:pt>
                <c:pt idx="1">
                  <c:v>0.28151973809809844</c:v>
                </c:pt>
                <c:pt idx="2">
                  <c:v>0.27657522325985906</c:v>
                </c:pt>
                <c:pt idx="3">
                  <c:v>0.27556758126432102</c:v>
                </c:pt>
                <c:pt idx="4">
                  <c:v>0.14076125261940245</c:v>
                </c:pt>
                <c:pt idx="5">
                  <c:v>6.5912023858939781E-2</c:v>
                </c:pt>
                <c:pt idx="6">
                  <c:v>4.0435127701415038E-2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 family/friends in Norway</c:v>
                </c:pt>
                <c:pt idx="4">
                  <c:v>hotel, camping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0.64900000000000013</c:v>
                </c:pt>
                <c:pt idx="1">
                  <c:v>0.26900000000000002</c:v>
                </c:pt>
                <c:pt idx="2">
                  <c:v>0.28480000000000005</c:v>
                </c:pt>
                <c:pt idx="3">
                  <c:v>0.26</c:v>
                </c:pt>
                <c:pt idx="4">
                  <c:v>0.13300000000000001</c:v>
                </c:pt>
                <c:pt idx="5">
                  <c:v>5.4800000000000008E-2</c:v>
                </c:pt>
                <c:pt idx="6">
                  <c:v>4.7000000000000007E-2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2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abroad</c:v>
                </c:pt>
                <c:pt idx="1">
                  <c:v>private cottage in norway</c:v>
                </c:pt>
                <c:pt idx="2">
                  <c:v>at home</c:v>
                </c:pt>
                <c:pt idx="3">
                  <c:v>visit family/friends in Norway</c:v>
                </c:pt>
                <c:pt idx="4">
                  <c:v>hotel, camping etc in Norway</c:v>
                </c:pt>
                <c:pt idx="5">
                  <c:v>other places</c:v>
                </c:pt>
                <c:pt idx="6">
                  <c:v>Undecided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0.61000337505763091</c:v>
                </c:pt>
                <c:pt idx="1">
                  <c:v>0.30922885226739538</c:v>
                </c:pt>
                <c:pt idx="2">
                  <c:v>0.26647605909572247</c:v>
                </c:pt>
                <c:pt idx="3">
                  <c:v>0.2823824178196786</c:v>
                </c:pt>
                <c:pt idx="5">
                  <c:v>0.12230636982394522</c:v>
                </c:pt>
                <c:pt idx="6">
                  <c:v>4.7594566868437937E-2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6066304"/>
        <c:axId val="106067840"/>
      </c:barChart>
      <c:catAx>
        <c:axId val="106066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106067840"/>
        <c:crosses val="autoZero"/>
        <c:auto val="1"/>
        <c:lblAlgn val="ctr"/>
        <c:lblOffset val="100"/>
        <c:tickLblSkip val="1"/>
        <c:noMultiLvlLbl val="0"/>
      </c:catAx>
      <c:valAx>
        <c:axId val="106067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1060663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5086346349563469"/>
          <c:y val="0.43520704029643353"/>
          <c:w val="0.10151748888531791"/>
          <c:h val="0.19437887911069937"/>
        </c:manualLayout>
      </c:layout>
      <c:overlay val="0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15927407438628"/>
          <c:y val="3.6974789915966394E-2"/>
          <c:w val="0.50945208147775389"/>
          <c:h val="0.87175332495202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A71930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recreation, sun, beach</c:v>
                </c:pt>
                <c:pt idx="2">
                  <c:v>see new places</c:v>
                </c:pt>
                <c:pt idx="3">
                  <c:v>enjoy food, wine, culture</c:v>
                </c:pt>
                <c:pt idx="4">
                  <c:v>physical activities</c:v>
                </c:pt>
                <c:pt idx="5">
                  <c:v>personal interests</c:v>
                </c:pt>
                <c:pt idx="6">
                  <c:v>city experiences</c:v>
                </c:pt>
                <c:pt idx="7">
                  <c:v>historical/cultural landmarks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0.67561509361574357</c:v>
                </c:pt>
                <c:pt idx="1">
                  <c:v>0.57680003850800621</c:v>
                </c:pt>
                <c:pt idx="2">
                  <c:v>0.35267440306101766</c:v>
                </c:pt>
                <c:pt idx="3">
                  <c:v>0.28455273951318505</c:v>
                </c:pt>
                <c:pt idx="4">
                  <c:v>0.18094245955511473</c:v>
                </c:pt>
                <c:pt idx="5">
                  <c:v>0.17058560668288827</c:v>
                </c:pt>
                <c:pt idx="6">
                  <c:v>8.485885582546554E-2</c:v>
                </c:pt>
                <c:pt idx="7">
                  <c:v>7.4903372210506108E-2</c:v>
                </c:pt>
                <c:pt idx="8">
                  <c:v>5.521726672368471E-2</c:v>
                </c:pt>
                <c:pt idx="9">
                  <c:v>4.1896230152030749E-2</c:v>
                </c:pt>
                <c:pt idx="10">
                  <c:v>7.2126621663628019E-3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recreation, sun, beach</c:v>
                </c:pt>
                <c:pt idx="2">
                  <c:v>see new places</c:v>
                </c:pt>
                <c:pt idx="3">
                  <c:v>enjoy food, wine, culture</c:v>
                </c:pt>
                <c:pt idx="4">
                  <c:v>physical activities</c:v>
                </c:pt>
                <c:pt idx="5">
                  <c:v>personal interests</c:v>
                </c:pt>
                <c:pt idx="6">
                  <c:v>city experiences</c:v>
                </c:pt>
                <c:pt idx="7">
                  <c:v>historical/cultural landmarks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0.68300000000000005</c:v>
                </c:pt>
                <c:pt idx="1">
                  <c:v>0.57900000000000007</c:v>
                </c:pt>
                <c:pt idx="2">
                  <c:v>0.37800000000000006</c:v>
                </c:pt>
                <c:pt idx="3">
                  <c:v>0.27490000000000003</c:v>
                </c:pt>
                <c:pt idx="4">
                  <c:v>0.192</c:v>
                </c:pt>
                <c:pt idx="5">
                  <c:v>0.17700000000000002</c:v>
                </c:pt>
                <c:pt idx="6">
                  <c:v>6.8000000000000019E-2</c:v>
                </c:pt>
                <c:pt idx="7">
                  <c:v>9.2000000000000026E-2</c:v>
                </c:pt>
                <c:pt idx="8">
                  <c:v>5.3999999999999999E-2</c:v>
                </c:pt>
                <c:pt idx="9">
                  <c:v>4.200000000000001E-2</c:v>
                </c:pt>
                <c:pt idx="10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nb-NO" sz="1000" b="0" i="0" u="none" strike="noStrike" kern="1200" baseline="0">
                    <a:solidFill>
                      <a:srgbClr val="A7193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be with family/friends</c:v>
                </c:pt>
                <c:pt idx="1">
                  <c:v>recreation, sun, beach</c:v>
                </c:pt>
                <c:pt idx="2">
                  <c:v>see new places</c:v>
                </c:pt>
                <c:pt idx="3">
                  <c:v>enjoy food, wine, culture</c:v>
                </c:pt>
                <c:pt idx="4">
                  <c:v>physical activities</c:v>
                </c:pt>
                <c:pt idx="5">
                  <c:v>personal interests</c:v>
                </c:pt>
                <c:pt idx="6">
                  <c:v>city experiences</c:v>
                </c:pt>
                <c:pt idx="7">
                  <c:v>historical/cultural landmarks</c:v>
                </c:pt>
                <c:pt idx="8">
                  <c:v>Shopping</c:v>
                </c:pt>
                <c:pt idx="9">
                  <c:v>nightlife</c:v>
                </c:pt>
                <c:pt idx="10">
                  <c:v>undecided</c:v>
                </c:pt>
              </c:strCache>
            </c:strRef>
          </c:cat>
          <c:val>
            <c:numRef>
              <c:f>'Ark1'!$D$2:$D$12</c:f>
              <c:numCache>
                <c:formatCode>0%</c:formatCode>
                <c:ptCount val="11"/>
                <c:pt idx="0">
                  <c:v>0.73866113517802823</c:v>
                </c:pt>
                <c:pt idx="1">
                  <c:v>0.54814978200931563</c:v>
                </c:pt>
                <c:pt idx="2">
                  <c:v>0.33320416054145002</c:v>
                </c:pt>
                <c:pt idx="3">
                  <c:v>0.30731829256022092</c:v>
                </c:pt>
                <c:pt idx="4">
                  <c:v>0.17840697019263074</c:v>
                </c:pt>
                <c:pt idx="5">
                  <c:v>0.13870510955223636</c:v>
                </c:pt>
                <c:pt idx="6">
                  <c:v>7.1695921375429114E-2</c:v>
                </c:pt>
                <c:pt idx="7">
                  <c:v>8.23951488584799E-2</c:v>
                </c:pt>
                <c:pt idx="8">
                  <c:v>5.7949361227642313E-2</c:v>
                </c:pt>
                <c:pt idx="9">
                  <c:v>5.8974754081174557E-2</c:v>
                </c:pt>
                <c:pt idx="10">
                  <c:v>2.0126292447242108E-2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541952"/>
        <c:axId val="38556032"/>
      </c:barChart>
      <c:catAx>
        <c:axId val="385419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556032"/>
        <c:crosses val="autoZero"/>
        <c:auto val="1"/>
        <c:lblAlgn val="ctr"/>
        <c:lblOffset val="100"/>
        <c:tickLblSkip val="1"/>
        <c:noMultiLvlLbl val="0"/>
      </c:catAx>
      <c:valAx>
        <c:axId val="38556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A71930"/>
                </a:solidFill>
              </a:defRPr>
            </a:pPr>
            <a:endParaRPr lang="nb-NO"/>
          </a:p>
        </c:txPr>
        <c:crossAx val="3854195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8778267973268321"/>
          <c:y val="0.43520704029643353"/>
          <c:w val="7.3054218282384467E-2"/>
          <c:h val="0.19437887911069937"/>
        </c:manualLayout>
      </c:layout>
      <c:overlay val="1"/>
      <c:txPr>
        <a:bodyPr/>
        <a:lstStyle/>
        <a:p>
          <a:pPr algn="ctr">
            <a:defRPr lang="nb-NO" sz="1200" b="0" i="0" u="none" strike="noStrike" kern="1200" baseline="0">
              <a:solidFill>
                <a:srgbClr val="A7193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BF14B-026C-4E89-A09E-92BB27568C94}" type="datetime1">
              <a:rPr lang="nn-NO"/>
              <a:pPr/>
              <a:t>29.04.2014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7D19C-5750-4354-AF00-880C5D77B345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79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7F35B53-BE9C-41F5-94CD-487C20E30783}" type="datetime1">
              <a:rPr lang="nb-NO"/>
              <a:pPr/>
              <a:t>29.04.2014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910492E-CB00-49D8-A6C2-47737A2E5227}" type="slidenum">
              <a:rPr lang="nn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96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lla_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763" y="-3175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_ne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5857875"/>
            <a:ext cx="16208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3646229"/>
            <a:ext cx="6526575" cy="49244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4302743"/>
            <a:ext cx="6526575" cy="21544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60363" y="4573588"/>
            <a:ext cx="2133600" cy="138112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BBFDA48-DFB8-4C6F-A7CC-2C44E86C1F0C}" type="datetime1">
              <a:rPr lang="nb-NO"/>
              <a:pPr/>
              <a:t>29.04.2014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lla_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_ne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5857875"/>
            <a:ext cx="16208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3646229"/>
            <a:ext cx="6526575" cy="49244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4302743"/>
            <a:ext cx="6526575" cy="21544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60363" y="4573588"/>
            <a:ext cx="2133600" cy="138112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05D00DE-CC48-4F23-BCEF-77A43B9F9A1E}" type="datetime1">
              <a:rPr lang="nb-NO"/>
              <a:pPr/>
              <a:t>29.04.2014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lla_bg.jpg"/>
          <p:cNvPicPr>
            <a:picLocks noChangeAspect="1"/>
          </p:cNvPicPr>
          <p:nvPr userDrawn="1"/>
        </p:nvPicPr>
        <p:blipFill>
          <a:blip r:embed="rId2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815503"/>
            <a:ext cx="8542800" cy="431066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B7833-DF0B-4798-94CD-912867CFFC76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000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4F7D47-07B5-4DC3-85AB-B7C641B3024B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5"/>
            <a:ext cx="4239475" cy="381374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BCF99B4-C357-41F7-BA20-BF6D622EB204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illa_bg.jpg"/>
          <p:cNvPicPr>
            <a:picLocks noChangeAspect="1"/>
          </p:cNvPicPr>
          <p:nvPr userDrawn="1"/>
        </p:nvPicPr>
        <p:blipFill>
          <a:blip r:embed="rId2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5"/>
            <a:ext cx="4140175" cy="1817065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5"/>
            <a:ext cx="4239475" cy="381374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625" y="3938812"/>
            <a:ext cx="4140175" cy="1817065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D264E4E1-BA1C-4214-97F5-BC058A2E46F4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0000" y="1942134"/>
            <a:ext cx="8542800" cy="2325066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4419600"/>
            <a:ext cx="8542800" cy="133627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7396C0-52AB-4642-B3F6-E0251D46E0AD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n-NO">
              <a:solidFill>
                <a:schemeClr val="bg1"/>
              </a:solidFill>
              <a:cs typeface="ＭＳ Ｐゴシック" charset="-128"/>
            </a:endParaRPr>
          </a:p>
        </p:txBody>
      </p:sp>
      <p:pic>
        <p:nvPicPr>
          <p:cNvPr id="5" name="Picture 8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8325" y="6511925"/>
            <a:ext cx="7207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illa_bg.jpg"/>
          <p:cNvPicPr>
            <a:picLocks noChangeAspect="1"/>
          </p:cNvPicPr>
          <p:nvPr userDrawn="1"/>
        </p:nvPicPr>
        <p:blipFill>
          <a:blip r:embed="rId3"/>
          <a:srcRect t="54720" b="26401"/>
          <a:stretch>
            <a:fillRect/>
          </a:stretch>
        </p:blipFill>
        <p:spPr bwMode="auto">
          <a:xfrm>
            <a:off x="0" y="0"/>
            <a:ext cx="914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4820ACC-CE52-4974-B347-C013DD804A47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000" y="1536700"/>
            <a:ext cx="8542800" cy="4906433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lla_bg.jpg"/>
          <p:cNvPicPr>
            <a:picLocks noChangeAspect="1"/>
          </p:cNvPicPr>
          <p:nvPr userDrawn="1"/>
        </p:nvPicPr>
        <p:blipFill>
          <a:blip r:embed="rId2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815503"/>
            <a:ext cx="8542800" cy="43106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DE6F-E81E-4D22-9F2E-98FF7A3EE3FB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000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2A4F8A7-E6B6-495E-B540-B01FDFEB9E58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4"/>
            <a:ext cx="4140175" cy="3813742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5"/>
            <a:ext cx="4239475" cy="381374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84A436-4A61-4911-9FE0-6D3029E1DF75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illa_bg.jpg"/>
          <p:cNvPicPr>
            <a:picLocks noChangeAspect="1"/>
          </p:cNvPicPr>
          <p:nvPr userDrawn="1"/>
        </p:nvPicPr>
        <p:blipFill>
          <a:blip r:embed="rId2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62625" y="1942135"/>
            <a:ext cx="4140175" cy="1817065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5"/>
            <a:ext cx="4239475" cy="381374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625" y="3938812"/>
            <a:ext cx="4140175" cy="1817065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1754B58A-35E7-40CF-9F5D-14A18237D2F7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illa_bg.jpg"/>
          <p:cNvPicPr>
            <a:picLocks noChangeAspect="1"/>
          </p:cNvPicPr>
          <p:nvPr userDrawn="1"/>
        </p:nvPicPr>
        <p:blipFill>
          <a:blip r:embed="rId2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0000" y="1942134"/>
            <a:ext cx="8542800" cy="2325066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360000" y="4419600"/>
            <a:ext cx="8542800" cy="13362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492E710-A8A2-4A87-AE10-381CD229F830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n-NO">
              <a:solidFill>
                <a:schemeClr val="bg1"/>
              </a:solidFill>
              <a:cs typeface="ＭＳ Ｐゴシック" charset="-128"/>
            </a:endParaRPr>
          </a:p>
        </p:txBody>
      </p:sp>
      <p:pic>
        <p:nvPicPr>
          <p:cNvPr id="5" name="Picture 8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8325" y="6511925"/>
            <a:ext cx="7207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illa_bg.jpg"/>
          <p:cNvPicPr>
            <a:picLocks noChangeAspect="1"/>
          </p:cNvPicPr>
          <p:nvPr userDrawn="1"/>
        </p:nvPicPr>
        <p:blipFill>
          <a:blip r:embed="rId3"/>
          <a:srcRect t="54224" b="26668"/>
          <a:stretch>
            <a:fillRect/>
          </a:stretch>
        </p:blipFill>
        <p:spPr bwMode="auto">
          <a:xfrm>
            <a:off x="0" y="0"/>
            <a:ext cx="9148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000" y="1536700"/>
            <a:ext cx="8542800" cy="4906433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8" name="Tittel 1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 anchor="b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CB47EE-92FB-4174-A19F-8788C4460947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99036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-3600" y="4530650"/>
            <a:ext cx="9151200" cy="153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n-NO">
              <a:solidFill>
                <a:schemeClr val="bg1"/>
              </a:solidFill>
              <a:cs typeface="ＭＳ Ｐゴシック" charset="-128"/>
            </a:endParaRPr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88325" y="6511925"/>
            <a:ext cx="7207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363" y="5141346"/>
            <a:ext cx="8553600" cy="400110"/>
          </a:xfrm>
        </p:spPr>
        <p:txBody>
          <a:bodyPr anchor="ctr">
            <a:norm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Navn på foredragsholder    |    Navn på foredrag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0232F5D-AA55-4A6C-9038-B739C59E6494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illa_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logo_ne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5857875"/>
            <a:ext cx="16208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3769339"/>
            <a:ext cx="6526575" cy="56559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54233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542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0363" y="6610350"/>
            <a:ext cx="571500" cy="106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fld id="{DF4F63CD-C1BE-477D-BF10-62C5BC8A4500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79488" y="6610350"/>
            <a:ext cx="7118350" cy="106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r>
              <a:rPr lang="nb-NO"/>
              <a:t>Navn på foredragsholder    |    Navn på foredrag</a:t>
            </a:r>
          </a:p>
        </p:txBody>
      </p:sp>
      <p:cxnSp>
        <p:nvCxnSpPr>
          <p:cNvPr id="8" name="Rett linje 26"/>
          <p:cNvCxnSpPr/>
          <p:nvPr/>
        </p:nvCxnSpPr>
        <p:spPr>
          <a:xfrm>
            <a:off x="360363" y="6430963"/>
            <a:ext cx="8542337" cy="0"/>
          </a:xfrm>
          <a:prstGeom prst="line">
            <a:avLst/>
          </a:prstGeom>
          <a:ln w="6350">
            <a:solidFill>
              <a:srgbClr val="373331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8" descr="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0550" y="6511925"/>
            <a:ext cx="676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8" r:id="rId8"/>
    <p:sldLayoutId id="2147483929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7E145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333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54233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542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0363" y="6610350"/>
            <a:ext cx="571500" cy="106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fld id="{DF4F63CD-C1BE-477D-BF10-62C5BC8A4500}" type="datetime1">
              <a:rPr lang="nb-NO"/>
              <a:pPr/>
              <a:t>29.04.2014</a:t>
            </a:fld>
            <a:r>
              <a:rPr lang="nb-NO"/>
              <a:t>   |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79488" y="6610350"/>
            <a:ext cx="7118350" cy="106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r>
              <a:rPr lang="nb-NO"/>
              <a:t>Navn på foredragsholder    |    Navn på foredrag</a:t>
            </a:r>
          </a:p>
        </p:txBody>
      </p:sp>
      <p:cxnSp>
        <p:nvCxnSpPr>
          <p:cNvPr id="8" name="Rett linje 26"/>
          <p:cNvCxnSpPr/>
          <p:nvPr/>
        </p:nvCxnSpPr>
        <p:spPr>
          <a:xfrm>
            <a:off x="360363" y="6430963"/>
            <a:ext cx="8542337" cy="0"/>
          </a:xfrm>
          <a:prstGeom prst="line">
            <a:avLst/>
          </a:prstGeom>
          <a:ln w="6350">
            <a:solidFill>
              <a:srgbClr val="373331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8" descr="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0550" y="6511925"/>
            <a:ext cx="676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E145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E145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rgbClr val="7E1453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333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7333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360000" y="1000125"/>
            <a:ext cx="8784000" cy="3138547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Understanding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Norwegian </a:t>
            </a:r>
            <a:r>
              <a:rPr lang="nb-NO" sz="2800" dirty="0" err="1" smtClean="0"/>
              <a:t>traveller</a:t>
            </a:r>
            <a:r>
              <a:rPr lang="nb-NO" sz="2800" dirty="0" smtClean="0"/>
              <a:t> and his </a:t>
            </a:r>
            <a:r>
              <a:rPr lang="nb-NO" sz="2800" dirty="0" err="1" smtClean="0"/>
              <a:t>needs</a:t>
            </a:r>
            <a:r>
              <a:rPr lang="nb-NO" sz="2800" dirty="0" smtClean="0"/>
              <a:t> and </a:t>
            </a:r>
            <a:r>
              <a:rPr lang="nb-NO" sz="2800" dirty="0" err="1" smtClean="0"/>
              <a:t>demands</a:t>
            </a:r>
            <a:r>
              <a:rPr lang="nb-NO" sz="2800" dirty="0" smtClean="0"/>
              <a:t>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smtClean="0"/>
              <a:t>- 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industry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-  </a:t>
            </a:r>
            <a:r>
              <a:rPr lang="nb-NO" sz="2400" dirty="0" err="1" smtClean="0"/>
              <a:t>basic</a:t>
            </a:r>
            <a:r>
              <a:rPr lang="nb-NO" sz="2400" dirty="0" smtClean="0"/>
              <a:t> </a:t>
            </a:r>
            <a:r>
              <a:rPr lang="nb-NO" sz="2400" dirty="0" err="1" smtClean="0"/>
              <a:t>figures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-  market </a:t>
            </a:r>
            <a:r>
              <a:rPr lang="nb-NO" sz="2400" dirty="0" err="1" smtClean="0"/>
              <a:t>preferences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-  </a:t>
            </a:r>
            <a:r>
              <a:rPr lang="nb-NO" sz="2400" dirty="0" err="1" smtClean="0"/>
              <a:t>inside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head of </a:t>
            </a:r>
            <a:r>
              <a:rPr lang="nb-NO" sz="2400" dirty="0" err="1" smtClean="0"/>
              <a:t>the</a:t>
            </a:r>
            <a:r>
              <a:rPr lang="nb-NO" sz="2400" dirty="0" smtClean="0"/>
              <a:t> Norwegian </a:t>
            </a:r>
            <a:r>
              <a:rPr lang="nb-NO" sz="2400" dirty="0" err="1" smtClean="0"/>
              <a:t>traveller</a:t>
            </a:r>
            <a:endParaRPr lang="nb-NO" sz="2400" dirty="0"/>
          </a:p>
        </p:txBody>
      </p:sp>
      <p:sp>
        <p:nvSpPr>
          <p:cNvPr id="26628" name="Plassholder for dato 3"/>
          <p:cNvSpPr>
            <a:spLocks noGrp="1"/>
          </p:cNvSpPr>
          <p:nvPr>
            <p:ph type="dt" sz="half" idx="10"/>
          </p:nvPr>
        </p:nvSpPr>
        <p:spPr bwMode="auto">
          <a:xfrm>
            <a:off x="360363" y="4573587"/>
            <a:ext cx="2133600" cy="903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6BF97A5-583A-455F-8DEC-37BD99C71F49}" type="datetime1">
              <a:rPr lang="nb-NO"/>
              <a:pPr/>
              <a:t>29.04.2014</a:t>
            </a:fld>
            <a:endParaRPr lang="nb-NO"/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360000" y="4924425"/>
            <a:ext cx="6526575" cy="819150"/>
          </a:xfrm>
        </p:spPr>
        <p:txBody>
          <a:bodyPr/>
          <a:lstStyle/>
          <a:p>
            <a:r>
              <a:rPr lang="nb-NO" dirty="0" smtClean="0"/>
              <a:t>By Rolf Forsdahl, Travel Trade </a:t>
            </a:r>
            <a:r>
              <a:rPr lang="nb-NO" dirty="0" err="1" smtClean="0"/>
              <a:t>Director</a:t>
            </a:r>
            <a:r>
              <a:rPr lang="nb-NO" dirty="0" smtClean="0"/>
              <a:t>, Virke Reise Utland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1" y="2024516"/>
            <a:ext cx="2835845" cy="3690484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vacation</a:t>
            </a:r>
            <a:r>
              <a:rPr lang="nb-NO" dirty="0" smtClean="0"/>
              <a:t> </a:t>
            </a:r>
            <a:r>
              <a:rPr lang="nb-NO" dirty="0" err="1" smtClean="0"/>
              <a:t>dreams</a:t>
            </a:r>
            <a:r>
              <a:rPr lang="nb-NO" dirty="0" smtClean="0"/>
              <a:t> </a:t>
            </a:r>
            <a:r>
              <a:rPr lang="nb-NO" dirty="0" err="1" smtClean="0"/>
              <a:t>inside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tourists</a:t>
            </a:r>
            <a:r>
              <a:rPr lang="nb-NO" dirty="0" smtClean="0"/>
              <a:t>’ </a:t>
            </a:r>
            <a:r>
              <a:rPr lang="nb-NO" dirty="0" err="1" smtClean="0"/>
              <a:t>heads</a:t>
            </a:r>
            <a:r>
              <a:rPr lang="nb-NO" dirty="0" smtClean="0"/>
              <a:t>…..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50" y="1121780"/>
            <a:ext cx="2502073" cy="166804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197"/>
            <a:ext cx="3266722" cy="163336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4" y="4172795"/>
            <a:ext cx="2266721" cy="15084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8" y="2580569"/>
            <a:ext cx="2518102" cy="161878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7" y="1438868"/>
            <a:ext cx="1761074" cy="135096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62" y="1067119"/>
            <a:ext cx="2481506" cy="145200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70" y="3755366"/>
            <a:ext cx="2221433" cy="1485583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26995"/>
            <a:ext cx="3457575" cy="1323975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39" y="4865980"/>
            <a:ext cx="2213329" cy="16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Sylinder 13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n=1900/1900</a:t>
            </a:r>
            <a:endParaRPr lang="nb-NO" sz="1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15644"/>
              </p:ext>
            </p:extLst>
          </p:nvPr>
        </p:nvGraphicFramePr>
        <p:xfrm>
          <a:off x="979488" y="2006599"/>
          <a:ext cx="7118350" cy="366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tel 2"/>
          <p:cNvSpPr>
            <a:spLocks noGrp="1"/>
          </p:cNvSpPr>
          <p:nvPr>
            <p:ph type="title"/>
          </p:nvPr>
        </p:nvSpPr>
        <p:spPr>
          <a:xfrm>
            <a:off x="360000" y="300980"/>
            <a:ext cx="8542800" cy="820800"/>
          </a:xfrm>
        </p:spPr>
        <p:txBody>
          <a:bodyPr/>
          <a:lstStyle/>
          <a:p>
            <a:r>
              <a:rPr lang="nb-NO" dirty="0" err="1" smtClean="0"/>
              <a:t>Vacation</a:t>
            </a:r>
            <a:r>
              <a:rPr lang="nb-NO" dirty="0" smtClean="0"/>
              <a:t> plans 2014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151825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n=1000</a:t>
            </a:r>
            <a:endParaRPr lang="nb-NO" sz="1400" b="1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60363" y="6610350"/>
            <a:ext cx="571500" cy="106363"/>
          </a:xfrm>
        </p:spPr>
        <p:txBody>
          <a:bodyPr>
            <a:normAutofit lnSpcReduction="10000"/>
          </a:bodyPr>
          <a:lstStyle/>
          <a:p>
            <a:fld id="{F840DE6F-E81E-4D22-9F2E-98FF7A3EE3FB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979488" y="6610350"/>
            <a:ext cx="7118350" cy="1063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Navn på foredragsholder    |    Navn på foredrag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9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Where</a:t>
            </a:r>
            <a:r>
              <a:rPr lang="nb-NO" dirty="0" smtClean="0"/>
              <a:t> do </a:t>
            </a:r>
            <a:r>
              <a:rPr lang="nb-NO" dirty="0" err="1" smtClean="0"/>
              <a:t>you</a:t>
            </a:r>
            <a:r>
              <a:rPr lang="nb-NO" dirty="0" smtClean="0"/>
              <a:t> plan to spend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winter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>
          <a:xfrm>
            <a:off x="360000" y="6600824"/>
            <a:ext cx="619125" cy="106363"/>
          </a:xfrm>
        </p:spPr>
        <p:txBody>
          <a:bodyPr>
            <a:noAutofit/>
          </a:bodyPr>
          <a:lstStyle/>
          <a:p>
            <a:fld id="{F840DE6F-E81E-4D22-9F2E-98FF7A3EE3FB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graphicFrame>
        <p:nvGraphicFramePr>
          <p:cNvPr id="10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52485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529891" y="1663700"/>
            <a:ext cx="77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Where</a:t>
            </a:r>
            <a:r>
              <a:rPr lang="nb-NO" b="1" dirty="0" smtClean="0"/>
              <a:t> to </a:t>
            </a:r>
            <a:r>
              <a:rPr lang="nb-NO" b="1" dirty="0" err="1" smtClean="0"/>
              <a:t>go</a:t>
            </a:r>
            <a:r>
              <a:rPr lang="nb-NO" b="1" dirty="0" smtClean="0"/>
              <a:t> during </a:t>
            </a:r>
            <a:r>
              <a:rPr lang="nb-NO" b="1" dirty="0" err="1" smtClean="0"/>
              <a:t>winter</a:t>
            </a:r>
            <a:r>
              <a:rPr lang="nb-NO" b="1" dirty="0" smtClean="0"/>
              <a:t> </a:t>
            </a:r>
            <a:r>
              <a:rPr lang="nb-NO" b="1" dirty="0" err="1" smtClean="0"/>
              <a:t>holiday</a:t>
            </a:r>
            <a:r>
              <a:rPr lang="nb-NO" b="1" dirty="0" smtClean="0"/>
              <a:t>?</a:t>
            </a:r>
            <a:r>
              <a:rPr lang="nb-NO" dirty="0" smtClean="0"/>
              <a:t> </a:t>
            </a:r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245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n=477/493/287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purpose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winter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graphicFrame>
        <p:nvGraphicFramePr>
          <p:cNvPr id="10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485138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275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n=477/493/287</a:t>
            </a:r>
          </a:p>
        </p:txBody>
      </p:sp>
    </p:spTree>
    <p:extLst>
      <p:ext uri="{BB962C8B-B14F-4D97-AF65-F5344CB8AC3E}">
        <p14:creationId xmlns:p14="http://schemas.microsoft.com/office/powerpoint/2010/main" val="16846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r="13237"/>
          <a:stretch>
            <a:fillRect/>
          </a:stretch>
        </p:blipFill>
        <p:spPr>
          <a:xfrm>
            <a:off x="6191250" y="1298083"/>
            <a:ext cx="1906588" cy="1756262"/>
          </a:xfr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360000" y="1666874"/>
            <a:ext cx="4239475" cy="4371975"/>
          </a:xfrm>
        </p:spPr>
        <p:txBody>
          <a:bodyPr/>
          <a:lstStyle/>
          <a:p>
            <a:r>
              <a:rPr lang="nb-NO" sz="1800" b="1" dirty="0" smtClean="0"/>
              <a:t>School </a:t>
            </a:r>
            <a:r>
              <a:rPr lang="nb-NO" sz="1800" b="1" dirty="0" err="1" smtClean="0"/>
              <a:t>holiday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week</a:t>
            </a:r>
            <a:r>
              <a:rPr lang="nb-NO" sz="1800" b="1" dirty="0" smtClean="0"/>
              <a:t> 8 / 9: Family </a:t>
            </a:r>
            <a:r>
              <a:rPr lang="nb-NO" sz="1800" b="1" dirty="0" err="1" smtClean="0"/>
              <a:t>focused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Norwegian </a:t>
            </a:r>
            <a:r>
              <a:rPr lang="nb-NO" sz="1800" b="1" dirty="0" err="1" smtClean="0"/>
              <a:t>tradition</a:t>
            </a:r>
            <a:r>
              <a:rPr lang="nb-NO" sz="1800" b="1" dirty="0" smtClean="0"/>
              <a:t>: Ski &amp; </a:t>
            </a:r>
            <a:r>
              <a:rPr lang="nb-NO" sz="1800" b="1" dirty="0" err="1" smtClean="0"/>
              <a:t>snow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err="1" smtClean="0"/>
              <a:t>But</a:t>
            </a:r>
            <a:r>
              <a:rPr lang="nb-NO" sz="1800" b="1" dirty="0" smtClean="0"/>
              <a:t> an </a:t>
            </a:r>
            <a:r>
              <a:rPr lang="nb-NO" sz="1800" b="1" dirty="0" err="1" smtClean="0"/>
              <a:t>increasing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number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flee</a:t>
            </a:r>
            <a:r>
              <a:rPr lang="nb-NO" sz="1800" b="1" dirty="0" smtClean="0"/>
              <a:t> from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winter</a:t>
            </a:r>
            <a:r>
              <a:rPr lang="nb-NO" sz="1800" b="1" dirty="0" smtClean="0"/>
              <a:t> to «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south</a:t>
            </a:r>
            <a:r>
              <a:rPr lang="nb-NO" sz="1800" b="1" dirty="0" smtClean="0"/>
              <a:t>» : </a:t>
            </a:r>
            <a:r>
              <a:rPr lang="nb-NO" sz="1800" b="1" dirty="0" err="1" smtClean="0"/>
              <a:t>Canary</a:t>
            </a:r>
            <a:r>
              <a:rPr lang="nb-NO" sz="1800" b="1" dirty="0" smtClean="0"/>
              <a:t> Islands, Thailand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The age </a:t>
            </a:r>
            <a:r>
              <a:rPr lang="nb-NO" sz="1800" b="1" dirty="0" err="1" smtClean="0"/>
              <a:t>group</a:t>
            </a:r>
            <a:r>
              <a:rPr lang="nb-NO" sz="1800" b="1" dirty="0" smtClean="0"/>
              <a:t> 40 – 50 travel </a:t>
            </a:r>
            <a:r>
              <a:rPr lang="nb-NO" sz="1800" b="1" dirty="0" err="1" smtClean="0"/>
              <a:t>abroad</a:t>
            </a:r>
            <a:r>
              <a:rPr lang="nb-NO" sz="1800" b="1" dirty="0" smtClean="0"/>
              <a:t> more </a:t>
            </a:r>
            <a:r>
              <a:rPr lang="nb-NO" sz="1800" b="1" dirty="0" err="1" smtClean="0"/>
              <a:t>than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others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The </a:t>
            </a:r>
            <a:r>
              <a:rPr lang="nb-NO" sz="1800" b="1" dirty="0" err="1" smtClean="0"/>
              <a:t>holiday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that</a:t>
            </a:r>
            <a:r>
              <a:rPr lang="nb-NO" sz="1800" b="1" dirty="0" smtClean="0"/>
              <a:t> Norwegian </a:t>
            </a:r>
            <a:r>
              <a:rPr lang="nb-NO" sz="1800" b="1" dirty="0" err="1" smtClean="0"/>
              <a:t>can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opt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out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if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necessary</a:t>
            </a:r>
            <a:endParaRPr lang="nb-NO" sz="18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Vinter </a:t>
            </a:r>
            <a:r>
              <a:rPr lang="nb-NO" dirty="0" err="1" smtClean="0"/>
              <a:t>vacation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71" y="3054344"/>
            <a:ext cx="2423467" cy="145199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29" y="4506335"/>
            <a:ext cx="2581275" cy="19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stay</a:t>
            </a:r>
            <a:r>
              <a:rPr lang="nb-NO" dirty="0" smtClean="0"/>
              <a:t> during </a:t>
            </a:r>
            <a:r>
              <a:rPr lang="nb-NO" dirty="0" err="1" smtClean="0"/>
              <a:t>Easter</a:t>
            </a:r>
            <a:r>
              <a:rPr lang="nb-NO" dirty="0" smtClean="0"/>
              <a:t>??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239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n=631/670/406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51890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40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purpose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Easter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283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n=631/670/406</a:t>
            </a:r>
            <a:endParaRPr lang="nb-NO" sz="1400" b="1" dirty="0"/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901924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r="22663"/>
          <a:stretch>
            <a:fillRect/>
          </a:stretch>
        </p:blipFill>
        <p:spPr>
          <a:xfrm>
            <a:off x="4697512" y="1356168"/>
            <a:ext cx="2178150" cy="2006413"/>
          </a:xfr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4"/>
            <a:ext cx="4239475" cy="4096715"/>
          </a:xfrm>
        </p:spPr>
        <p:txBody>
          <a:bodyPr/>
          <a:lstStyle/>
          <a:p>
            <a:r>
              <a:rPr lang="nb-NO" sz="1800" b="1" dirty="0" smtClean="0"/>
              <a:t>Late/</a:t>
            </a:r>
            <a:r>
              <a:rPr lang="nb-NO" sz="1800" b="1" dirty="0" err="1" smtClean="0"/>
              <a:t>early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Easter</a:t>
            </a:r>
            <a:r>
              <a:rPr lang="nb-NO" sz="1800" b="1" dirty="0" smtClean="0"/>
              <a:t> is of </a:t>
            </a:r>
            <a:r>
              <a:rPr lang="nb-NO" sz="1800" b="1" dirty="0" err="1" smtClean="0"/>
              <a:t>some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importance</a:t>
            </a:r>
            <a:r>
              <a:rPr lang="nb-NO" sz="1800" b="1" dirty="0" smtClean="0"/>
              <a:t>  </a:t>
            </a:r>
            <a:r>
              <a:rPr lang="nb-NO" sz="1800" b="1" dirty="0" err="1" smtClean="0"/>
              <a:t>regarding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vacation</a:t>
            </a:r>
            <a:r>
              <a:rPr lang="nb-NO" sz="1800" b="1" dirty="0" smtClean="0"/>
              <a:t> plans</a:t>
            </a:r>
          </a:p>
          <a:p>
            <a:endParaRPr lang="nb-NO" sz="1800" b="1" dirty="0"/>
          </a:p>
          <a:p>
            <a:r>
              <a:rPr lang="nb-NO" sz="1800" b="1" dirty="0" smtClean="0"/>
              <a:t>The same </a:t>
            </a:r>
            <a:r>
              <a:rPr lang="nb-NO" sz="1800" b="1" dirty="0" err="1" smtClean="0"/>
              <a:t>goes</a:t>
            </a:r>
            <a:r>
              <a:rPr lang="nb-NO" sz="1800" b="1" dirty="0" smtClean="0"/>
              <a:t> for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winter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weather</a:t>
            </a:r>
            <a:r>
              <a:rPr lang="nb-NO" sz="1800" b="1" dirty="0" smtClean="0"/>
              <a:t> prior to </a:t>
            </a:r>
          </a:p>
          <a:p>
            <a:endParaRPr lang="nb-NO" sz="1800" b="1" dirty="0"/>
          </a:p>
          <a:p>
            <a:r>
              <a:rPr lang="nb-NO" sz="1800" b="1" dirty="0" err="1" smtClean="0"/>
              <a:t>EasterEaster</a:t>
            </a:r>
            <a:r>
              <a:rPr lang="nb-NO" sz="1800" b="1" dirty="0" smtClean="0"/>
              <a:t> </a:t>
            </a:r>
            <a:r>
              <a:rPr lang="nb-NO" sz="1800" b="1" dirty="0"/>
              <a:t>is «first </a:t>
            </a:r>
            <a:r>
              <a:rPr lang="nb-NO" sz="1800" b="1" dirty="0" err="1"/>
              <a:t>sign</a:t>
            </a:r>
            <a:r>
              <a:rPr lang="nb-NO" sz="1800" b="1" dirty="0"/>
              <a:t> of Spring»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Family </a:t>
            </a:r>
            <a:r>
              <a:rPr lang="nb-NO" sz="1800" b="1" dirty="0" err="1" smtClean="0"/>
              <a:t>holiday</a:t>
            </a:r>
            <a:r>
              <a:rPr lang="nb-NO" sz="1800" b="1" dirty="0" smtClean="0"/>
              <a:t> – 50% </a:t>
            </a:r>
            <a:r>
              <a:rPr lang="nb-NO" sz="1800" b="1" dirty="0" err="1" smtClean="0"/>
              <a:t>stays</a:t>
            </a:r>
            <a:r>
              <a:rPr lang="nb-NO" sz="1800" b="1" dirty="0" smtClean="0"/>
              <a:t> at </a:t>
            </a:r>
            <a:r>
              <a:rPr lang="nb-NO" sz="1800" b="1" dirty="0" err="1" smtClean="0"/>
              <a:t>home</a:t>
            </a:r>
            <a:r>
              <a:rPr lang="nb-NO" sz="1800" b="1" dirty="0"/>
              <a:t>,</a:t>
            </a:r>
            <a:r>
              <a:rPr lang="nb-NO" sz="1800" b="1" dirty="0" smtClean="0"/>
              <a:t> 25% in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mountains</a:t>
            </a:r>
            <a:r>
              <a:rPr lang="nb-NO" sz="1800" b="1" dirty="0" smtClean="0"/>
              <a:t>, 25% </a:t>
            </a:r>
            <a:r>
              <a:rPr lang="nb-NO" sz="1800" b="1" dirty="0" err="1" smtClean="0"/>
              <a:t>abroad</a:t>
            </a:r>
            <a:r>
              <a:rPr lang="nb-NO" sz="1800" b="1" dirty="0" smtClean="0"/>
              <a:t> </a:t>
            </a:r>
            <a:endParaRPr lang="nb-NO" sz="18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Easter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25" y="2791081"/>
            <a:ext cx="2562225" cy="17907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2" y="4446571"/>
            <a:ext cx="2428874" cy="19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Summer </a:t>
            </a:r>
            <a:r>
              <a:rPr lang="nb-NO" dirty="0" err="1" smtClean="0"/>
              <a:t>holiday</a:t>
            </a:r>
            <a:r>
              <a:rPr lang="nb-NO" dirty="0" smtClean="0"/>
              <a:t> (June 20th – </a:t>
            </a:r>
            <a:r>
              <a:rPr lang="nb-NO" dirty="0" err="1" smtClean="0"/>
              <a:t>Aug</a:t>
            </a:r>
            <a:r>
              <a:rPr lang="nb-NO" dirty="0" smtClean="0"/>
              <a:t> 15th)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23863"/>
            <a:ext cx="3367088" cy="234069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22" y="644450"/>
            <a:ext cx="2480541" cy="3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2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 smtClean="0"/>
              <a:t>Where</a:t>
            </a:r>
            <a:r>
              <a:rPr lang="nb-NO" sz="2400" dirty="0" smtClean="0"/>
              <a:t> </a:t>
            </a:r>
            <a:r>
              <a:rPr lang="nb-NO" sz="2400" dirty="0" err="1" smtClean="0"/>
              <a:t>will</a:t>
            </a:r>
            <a:r>
              <a:rPr lang="nb-NO" sz="2400" dirty="0" smtClean="0"/>
              <a:t> </a:t>
            </a:r>
            <a:r>
              <a:rPr lang="nb-NO" sz="2400" dirty="0" err="1" smtClean="0"/>
              <a:t>you</a:t>
            </a:r>
            <a:r>
              <a:rPr lang="nb-NO" sz="2400" dirty="0" smtClean="0"/>
              <a:t> most </a:t>
            </a:r>
            <a:r>
              <a:rPr lang="nb-NO" sz="2400" dirty="0" err="1" smtClean="0"/>
              <a:t>likely</a:t>
            </a:r>
            <a:r>
              <a:rPr lang="nb-NO" sz="2400" dirty="0" smtClean="0"/>
              <a:t> spend most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your</a:t>
            </a:r>
            <a:r>
              <a:rPr lang="nb-NO" sz="2400" dirty="0" smtClean="0"/>
              <a:t> summer </a:t>
            </a:r>
            <a:r>
              <a:rPr lang="nb-NO" sz="2400" dirty="0" err="1" smtClean="0"/>
              <a:t>holiday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270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n=1330/1388/741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483338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>
            <a:fillRect/>
          </a:stretch>
        </p:blipFill>
        <p:spPr>
          <a:xfrm>
            <a:off x="5626100" y="1315128"/>
            <a:ext cx="3276700" cy="3018348"/>
          </a:xfr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498600"/>
            <a:ext cx="4239475" cy="4584699"/>
          </a:xfrm>
        </p:spPr>
        <p:txBody>
          <a:bodyPr/>
          <a:lstStyle/>
          <a:p>
            <a:r>
              <a:rPr lang="nb-NO" sz="1600" b="1" dirty="0" smtClean="0">
                <a:solidFill>
                  <a:srgbClr val="FF0000"/>
                </a:solidFill>
              </a:rPr>
              <a:t>Our </a:t>
            </a:r>
            <a:r>
              <a:rPr lang="nb-NO" sz="1600" b="1" dirty="0" err="1" smtClean="0">
                <a:solidFill>
                  <a:srgbClr val="FF0000"/>
                </a:solidFill>
              </a:rPr>
              <a:t>history</a:t>
            </a:r>
            <a:r>
              <a:rPr lang="nb-NO" sz="16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nb-NO" sz="1600" b="1" dirty="0" smtClean="0"/>
              <a:t>Vikings</a:t>
            </a:r>
          </a:p>
          <a:p>
            <a:pPr lvl="1"/>
            <a:r>
              <a:rPr lang="nb-NO" sz="1600" b="1" dirty="0" err="1" smtClean="0"/>
              <a:t>Belonged</a:t>
            </a:r>
            <a:r>
              <a:rPr lang="nb-NO" sz="1600" b="1" dirty="0" smtClean="0"/>
              <a:t> to </a:t>
            </a:r>
            <a:r>
              <a:rPr lang="nb-NO" sz="1600" b="1" dirty="0" err="1" smtClean="0"/>
              <a:t>Denmark</a:t>
            </a:r>
            <a:r>
              <a:rPr lang="nb-NO" sz="1600" b="1" dirty="0" smtClean="0"/>
              <a:t> for 400 </a:t>
            </a:r>
            <a:r>
              <a:rPr lang="nb-NO" sz="1600" b="1" dirty="0" err="1" smtClean="0"/>
              <a:t>years</a:t>
            </a:r>
            <a:endParaRPr lang="nb-NO" sz="1600" b="1" dirty="0" smtClean="0"/>
          </a:p>
          <a:p>
            <a:pPr lvl="1"/>
            <a:r>
              <a:rPr lang="nb-NO" sz="1600" b="1" dirty="0" smtClean="0"/>
              <a:t>And </a:t>
            </a:r>
            <a:r>
              <a:rPr lang="nb-NO" sz="1600" b="1" dirty="0" err="1" smtClean="0"/>
              <a:t>was</a:t>
            </a:r>
            <a:r>
              <a:rPr lang="nb-NO" sz="1600" b="1" dirty="0" smtClean="0"/>
              <a:t> given to </a:t>
            </a:r>
            <a:r>
              <a:rPr lang="nb-NO" sz="1600" b="1" dirty="0" err="1" smtClean="0"/>
              <a:t>Sweden</a:t>
            </a:r>
            <a:r>
              <a:rPr lang="nb-NO" sz="1600" b="1" dirty="0" smtClean="0"/>
              <a:t> </a:t>
            </a:r>
          </a:p>
          <a:p>
            <a:pPr lvl="1"/>
            <a:r>
              <a:rPr lang="nb-NO" sz="1600" b="1" dirty="0" err="1" smtClean="0"/>
              <a:t>Independent</a:t>
            </a:r>
            <a:r>
              <a:rPr lang="nb-NO" sz="1600" b="1" dirty="0" smtClean="0"/>
              <a:t> in 1905</a:t>
            </a:r>
          </a:p>
          <a:p>
            <a:pPr marL="457200" lvl="1" indent="0">
              <a:buNone/>
            </a:pPr>
            <a:endParaRPr lang="nb-NO" sz="1600" b="1" dirty="0" smtClean="0"/>
          </a:p>
          <a:p>
            <a:r>
              <a:rPr lang="nb-NO" sz="1600" b="1" dirty="0" smtClean="0">
                <a:solidFill>
                  <a:srgbClr val="FF0000"/>
                </a:solidFill>
              </a:rPr>
              <a:t>Our </a:t>
            </a:r>
            <a:r>
              <a:rPr lang="nb-NO" sz="1600" b="1" dirty="0" err="1" smtClean="0">
                <a:solidFill>
                  <a:srgbClr val="FF0000"/>
                </a:solidFill>
              </a:rPr>
              <a:t>personality</a:t>
            </a:r>
            <a:r>
              <a:rPr lang="nb-NO" sz="16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nb-NO" sz="1600" b="1" dirty="0" smtClean="0"/>
              <a:t>«</a:t>
            </a:r>
            <a:r>
              <a:rPr lang="nb-NO" sz="1600" b="1" dirty="0" err="1" smtClean="0"/>
              <a:t>Suspicous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against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everyone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unknown</a:t>
            </a:r>
            <a:r>
              <a:rPr lang="nb-NO" sz="1600" b="1" dirty="0" smtClean="0"/>
              <a:t>»</a:t>
            </a:r>
          </a:p>
          <a:p>
            <a:pPr lvl="1"/>
            <a:r>
              <a:rPr lang="nb-NO" sz="1600" b="1" dirty="0" smtClean="0"/>
              <a:t>«underdog» </a:t>
            </a:r>
            <a:r>
              <a:rPr lang="nb-NO" sz="1600" b="1" dirty="0" err="1" smtClean="0"/>
              <a:t>until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oil</a:t>
            </a:r>
            <a:r>
              <a:rPr lang="nb-NO" sz="1600" b="1" dirty="0" smtClean="0"/>
              <a:t> in 1965</a:t>
            </a:r>
          </a:p>
          <a:p>
            <a:pPr lvl="1"/>
            <a:r>
              <a:rPr lang="nb-NO" sz="1600" b="1" dirty="0" smtClean="0"/>
              <a:t>Individualists (not </a:t>
            </a:r>
            <a:r>
              <a:rPr lang="nb-NO" sz="1600" b="1" dirty="0" err="1" smtClean="0"/>
              <a:t>really</a:t>
            </a:r>
            <a:r>
              <a:rPr lang="nb-NO" sz="1600" b="1" dirty="0" smtClean="0"/>
              <a:t>)</a:t>
            </a:r>
          </a:p>
          <a:p>
            <a:pPr lvl="1"/>
            <a:r>
              <a:rPr lang="nb-NO" sz="1600" b="1" dirty="0" err="1" smtClean="0"/>
              <a:t>Informal</a:t>
            </a:r>
            <a:endParaRPr lang="nb-NO" sz="1600" b="1" dirty="0" smtClean="0"/>
          </a:p>
          <a:p>
            <a:pPr lvl="1"/>
            <a:r>
              <a:rPr lang="nb-NO" sz="1600" b="1" dirty="0" err="1" smtClean="0"/>
              <a:t>nationalists</a:t>
            </a:r>
            <a:endParaRPr lang="nb-NO" sz="1600" b="1" dirty="0" smtClean="0"/>
          </a:p>
          <a:p>
            <a:pPr lvl="1"/>
            <a:r>
              <a:rPr lang="nb-NO" sz="1600" b="1" dirty="0" smtClean="0"/>
              <a:t>«</a:t>
            </a:r>
            <a:r>
              <a:rPr lang="nb-NO" sz="1600" b="1" dirty="0" err="1" smtClean="0"/>
              <a:t>don’t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mind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us</a:t>
            </a:r>
            <a:r>
              <a:rPr lang="nb-NO" sz="1600" b="1" dirty="0" smtClean="0"/>
              <a:t> – </a:t>
            </a:r>
            <a:r>
              <a:rPr lang="nb-NO" sz="1600" b="1" dirty="0" err="1" smtClean="0"/>
              <a:t>we’re</a:t>
            </a:r>
            <a:r>
              <a:rPr lang="nb-NO" sz="1600" b="1" dirty="0" smtClean="0"/>
              <a:t> just Norwegian </a:t>
            </a:r>
          </a:p>
          <a:p>
            <a:pPr marL="457200" lvl="1" indent="0">
              <a:buNone/>
            </a:pPr>
            <a:endParaRPr lang="nb-NO" sz="16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is «Ola Nordmann» </a:t>
            </a:r>
            <a:r>
              <a:rPr lang="nb-NO" dirty="0" err="1" smtClean="0"/>
              <a:t>really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25" y="4170226"/>
            <a:ext cx="3374899" cy="24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Your purpose </a:t>
            </a:r>
            <a:r>
              <a:rPr lang="nb-NO" dirty="0" err="1" smtClean="0"/>
              <a:t>with</a:t>
            </a:r>
            <a:r>
              <a:rPr lang="nb-NO" dirty="0" smtClean="0"/>
              <a:t> summer </a:t>
            </a:r>
            <a:r>
              <a:rPr lang="nb-NO" dirty="0" err="1" smtClean="0"/>
              <a:t>vacation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315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n=1330/1388/741</a:t>
            </a:r>
            <a:endParaRPr lang="nb-NO" sz="1400" b="1" dirty="0"/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921330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7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523999"/>
            <a:ext cx="5040675" cy="4791075"/>
          </a:xfrm>
        </p:spPr>
        <p:txBody>
          <a:bodyPr/>
          <a:lstStyle/>
          <a:p>
            <a:r>
              <a:rPr lang="nb-NO" sz="1800" b="1" dirty="0" smtClean="0"/>
              <a:t>The most </a:t>
            </a:r>
            <a:r>
              <a:rPr lang="nb-NO" sz="1800" b="1" dirty="0" err="1" smtClean="0"/>
              <a:t>important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vacation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through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year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err="1" smtClean="0"/>
              <a:t>Both</a:t>
            </a:r>
            <a:r>
              <a:rPr lang="nb-NO" sz="1800" b="1" dirty="0" smtClean="0"/>
              <a:t> in Norway and </a:t>
            </a:r>
            <a:r>
              <a:rPr lang="nb-NO" sz="1800" b="1" dirty="0" err="1" smtClean="0"/>
              <a:t>abroad</a:t>
            </a:r>
            <a:r>
              <a:rPr lang="nb-NO" sz="1800" b="1" dirty="0" smtClean="0"/>
              <a:t> (65%)</a:t>
            </a:r>
          </a:p>
          <a:p>
            <a:r>
              <a:rPr lang="nb-NO" sz="1800" b="1" dirty="0" err="1" smtClean="0"/>
              <a:t>Denmark</a:t>
            </a:r>
            <a:r>
              <a:rPr lang="nb-NO" sz="1800" b="1" dirty="0" smtClean="0"/>
              <a:t> (families </a:t>
            </a:r>
            <a:r>
              <a:rPr lang="nb-NO" sz="1800" b="1" dirty="0" err="1" smtClean="0"/>
              <a:t>with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children</a:t>
            </a:r>
            <a:r>
              <a:rPr lang="nb-NO" sz="1800" b="1" dirty="0" smtClean="0"/>
              <a:t>), </a:t>
            </a:r>
            <a:r>
              <a:rPr lang="nb-NO" sz="1800" b="1" dirty="0" err="1" smtClean="0"/>
              <a:t>Greece</a:t>
            </a:r>
            <a:r>
              <a:rPr lang="nb-NO" sz="1800" b="1" dirty="0" smtClean="0"/>
              <a:t>, </a:t>
            </a:r>
            <a:r>
              <a:rPr lang="nb-NO" sz="1800" b="1" dirty="0" err="1" smtClean="0"/>
              <a:t>Turkey</a:t>
            </a:r>
            <a:r>
              <a:rPr lang="nb-NO" sz="1800" b="1" dirty="0" smtClean="0"/>
              <a:t>, Spain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Last </a:t>
            </a:r>
            <a:r>
              <a:rPr lang="nb-NO" sz="1800" b="1" dirty="0" err="1" smtClean="0"/>
              <a:t>years</a:t>
            </a:r>
            <a:r>
              <a:rPr lang="nb-NO" sz="1800" b="1" dirty="0" smtClean="0"/>
              <a:t>’ summer </a:t>
            </a:r>
            <a:r>
              <a:rPr lang="nb-NO" sz="1800" b="1" dirty="0" err="1" smtClean="0"/>
              <a:t>weather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affects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this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year’s</a:t>
            </a:r>
            <a:r>
              <a:rPr lang="nb-NO" sz="1800" b="1" dirty="0" smtClean="0"/>
              <a:t> planning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Budget </a:t>
            </a:r>
            <a:r>
              <a:rPr lang="nb-NO" sz="1800" b="1" dirty="0" err="1" smtClean="0"/>
              <a:t>issues</a:t>
            </a:r>
            <a:r>
              <a:rPr lang="nb-NO" sz="1800" b="1" dirty="0" smtClean="0"/>
              <a:t>: </a:t>
            </a:r>
            <a:r>
              <a:rPr lang="nb-NO" sz="1800" b="1" dirty="0" err="1" smtClean="0"/>
              <a:t>What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kind</a:t>
            </a:r>
            <a:r>
              <a:rPr lang="nb-NO" sz="1800" b="1" dirty="0" smtClean="0"/>
              <a:t> of travel, not «travel or not to travel»..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Basic </a:t>
            </a:r>
            <a:r>
              <a:rPr lang="nb-NO" sz="1800" b="1" dirty="0" err="1" smtClean="0"/>
              <a:t>needs</a:t>
            </a:r>
            <a:r>
              <a:rPr lang="nb-NO" sz="1800" b="1" dirty="0" smtClean="0"/>
              <a:t> – «standard </a:t>
            </a:r>
            <a:r>
              <a:rPr lang="nb-NO" sz="1800" b="1" dirty="0" err="1" smtClean="0"/>
              <a:t>solutions</a:t>
            </a:r>
            <a:r>
              <a:rPr lang="nb-NO" sz="1800" b="1" dirty="0" smtClean="0"/>
              <a:t>» </a:t>
            </a:r>
            <a:endParaRPr lang="nb-NO" sz="18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Summer </a:t>
            </a:r>
            <a:r>
              <a:rPr lang="nb-NO" dirty="0" err="1" smtClean="0"/>
              <a:t>vacation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6" y="2971798"/>
            <a:ext cx="2619375" cy="174307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3" y="4714873"/>
            <a:ext cx="2719388" cy="1809629"/>
          </a:xfrm>
          <a:prstGeom prst="rect">
            <a:avLst/>
          </a:prstGeom>
        </p:spPr>
      </p:pic>
      <p:pic>
        <p:nvPicPr>
          <p:cNvPr id="15" name="Plassholder for bilde 1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r="9353"/>
          <a:stretch>
            <a:fillRect/>
          </a:stretch>
        </p:blipFill>
        <p:spPr>
          <a:xfrm>
            <a:off x="6415086" y="838162"/>
            <a:ext cx="2316262" cy="2133636"/>
          </a:xfrm>
        </p:spPr>
      </p:pic>
    </p:spTree>
    <p:extLst>
      <p:ext uri="{BB962C8B-B14F-4D97-AF65-F5344CB8AC3E}">
        <p14:creationId xmlns:p14="http://schemas.microsoft.com/office/powerpoint/2010/main" val="22674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Autumn </a:t>
            </a:r>
            <a:r>
              <a:rPr lang="nb-NO" dirty="0" err="1" smtClean="0"/>
              <a:t>vacation</a:t>
            </a:r>
            <a:r>
              <a:rPr lang="nb-NO" dirty="0" smtClean="0"/>
              <a:t> (</a:t>
            </a:r>
            <a:r>
              <a:rPr lang="nb-NO" dirty="0" err="1" smtClean="0"/>
              <a:t>beginning</a:t>
            </a:r>
            <a:r>
              <a:rPr lang="nb-NO" dirty="0" smtClean="0"/>
              <a:t> of </a:t>
            </a:r>
            <a:r>
              <a:rPr lang="nb-NO" dirty="0" err="1" smtClean="0"/>
              <a:t>october</a:t>
            </a:r>
            <a:r>
              <a:rPr lang="nb-NO" dirty="0" smtClean="0"/>
              <a:t> – </a:t>
            </a:r>
            <a:r>
              <a:rPr lang="nb-NO" dirty="0" err="1" smtClean="0"/>
              <a:t>week</a:t>
            </a:r>
            <a:r>
              <a:rPr lang="nb-NO" dirty="0" smtClean="0"/>
              <a:t> 40/41)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19175"/>
            <a:ext cx="361693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stay</a:t>
            </a:r>
            <a:r>
              <a:rPr lang="nb-NO" dirty="0" smtClean="0"/>
              <a:t> during </a:t>
            </a:r>
            <a:r>
              <a:rPr lang="nb-NO" dirty="0" err="1" smtClean="0"/>
              <a:t>autumn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 (start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October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n=415/393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92244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6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puropse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Autumn </a:t>
            </a:r>
            <a:r>
              <a:rPr lang="nb-NO" dirty="0" err="1" smtClean="0"/>
              <a:t>Vacation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/>
              <a:t> </a:t>
            </a:r>
            <a:r>
              <a:rPr lang="nb-NO" sz="1400" dirty="0" err="1" smtClean="0"/>
              <a:t>possible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n=415/393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75394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86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3889"/>
          <a:stretch>
            <a:fillRect/>
          </a:stretch>
        </p:blipFill>
        <p:spPr/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b="1" dirty="0" smtClean="0"/>
              <a:t>School </a:t>
            </a:r>
            <a:r>
              <a:rPr lang="nb-NO" sz="1800" b="1" dirty="0" err="1" smtClean="0"/>
              <a:t>holiday</a:t>
            </a:r>
            <a:r>
              <a:rPr lang="nb-NO" sz="1800" b="1" dirty="0" smtClean="0"/>
              <a:t> – </a:t>
            </a:r>
            <a:r>
              <a:rPr lang="nb-NO" sz="1800" b="1" dirty="0" err="1" smtClean="0"/>
              <a:t>originally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designed</a:t>
            </a:r>
            <a:r>
              <a:rPr lang="nb-NO" sz="1800" b="1" dirty="0" smtClean="0"/>
              <a:t> for </a:t>
            </a:r>
            <a:r>
              <a:rPr lang="nb-NO" sz="1800" b="1" dirty="0" err="1" smtClean="0"/>
              <a:t>farmers’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needs</a:t>
            </a:r>
            <a:r>
              <a:rPr lang="nb-NO" sz="1800" b="1" dirty="0" smtClean="0"/>
              <a:t> for </a:t>
            </a:r>
            <a:r>
              <a:rPr lang="nb-NO" sz="1800" b="1" dirty="0" err="1" smtClean="0"/>
              <a:t>child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labour</a:t>
            </a:r>
            <a:r>
              <a:rPr lang="nb-NO" sz="1800" b="1" dirty="0"/>
              <a:t> </a:t>
            </a:r>
            <a:r>
              <a:rPr lang="nb-NO" sz="1800" b="1" dirty="0" smtClean="0"/>
              <a:t>during </a:t>
            </a:r>
            <a:r>
              <a:rPr lang="nb-NO" sz="1800" b="1" dirty="0" err="1" smtClean="0"/>
              <a:t>harvest</a:t>
            </a:r>
            <a:r>
              <a:rPr lang="nb-NO" sz="1800" b="1" dirty="0" smtClean="0"/>
              <a:t> time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«in </a:t>
            </a:r>
            <a:r>
              <a:rPr lang="nb-NO" sz="1800" b="1" dirty="0" err="1" smtClean="0"/>
              <a:t>between</a:t>
            </a:r>
            <a:r>
              <a:rPr lang="nb-NO" sz="1800" b="1" dirty="0" smtClean="0"/>
              <a:t>» summer and </a:t>
            </a:r>
            <a:r>
              <a:rPr lang="nb-NO" sz="1800" b="1" dirty="0" err="1" smtClean="0"/>
              <a:t>winter</a:t>
            </a:r>
            <a:r>
              <a:rPr lang="nb-NO" sz="1800" b="1" dirty="0" smtClean="0"/>
              <a:t>  travel plans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Norwegians nature/</a:t>
            </a:r>
            <a:r>
              <a:rPr lang="nb-NO" sz="1800" b="1" dirty="0" err="1" smtClean="0"/>
              <a:t>mountains</a:t>
            </a:r>
            <a:r>
              <a:rPr lang="nb-NO" sz="1800" b="1" dirty="0" smtClean="0"/>
              <a:t> 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Hunting, </a:t>
            </a:r>
            <a:r>
              <a:rPr lang="nb-NO" sz="1800" b="1" dirty="0" err="1" smtClean="0"/>
              <a:t>mushrooms</a:t>
            </a:r>
            <a:r>
              <a:rPr lang="nb-NO" sz="1800" b="1" dirty="0" smtClean="0"/>
              <a:t>, 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«</a:t>
            </a:r>
            <a:r>
              <a:rPr lang="nb-NO" sz="1800" b="1" dirty="0" err="1" smtClean="0"/>
              <a:t>Vacation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without</a:t>
            </a:r>
            <a:r>
              <a:rPr lang="nb-NO" sz="1800" b="1" dirty="0" smtClean="0"/>
              <a:t> plans»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Autumn </a:t>
            </a:r>
            <a:r>
              <a:rPr lang="nb-NO" dirty="0" err="1" smtClean="0"/>
              <a:t>vacation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6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Christmas/New </a:t>
            </a:r>
            <a:r>
              <a:rPr lang="nb-NO" dirty="0" err="1" smtClean="0"/>
              <a:t>Year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93236"/>
            <a:ext cx="3405187" cy="196423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238511"/>
            <a:ext cx="3989538" cy="32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spend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Christmas</a:t>
            </a:r>
            <a:r>
              <a:rPr lang="nb-NO" dirty="0" smtClean="0"/>
              <a:t> – New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holiday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n=553/586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061158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Purpose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Christmas/New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n=553/586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214189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9324"/>
          <a:stretch>
            <a:fillRect/>
          </a:stretch>
        </p:blipFill>
        <p:spPr>
          <a:xfrm>
            <a:off x="5857875" y="1531089"/>
            <a:ext cx="2673450" cy="2462661"/>
          </a:xfr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360000" y="1942134"/>
            <a:ext cx="4239475" cy="4915865"/>
          </a:xfrm>
        </p:spPr>
        <p:txBody>
          <a:bodyPr/>
          <a:lstStyle/>
          <a:p>
            <a:r>
              <a:rPr lang="nb-NO" dirty="0"/>
              <a:t>Most </a:t>
            </a:r>
            <a:r>
              <a:rPr lang="nb-NO" dirty="0" smtClean="0"/>
              <a:t>Norwegians </a:t>
            </a:r>
            <a:r>
              <a:rPr lang="nb-NO" dirty="0" err="1" smtClean="0"/>
              <a:t>stay</a:t>
            </a:r>
            <a:r>
              <a:rPr lang="nb-NO" dirty="0" smtClean="0"/>
              <a:t> </a:t>
            </a:r>
            <a:r>
              <a:rPr lang="nb-NO" dirty="0"/>
              <a:t>at </a:t>
            </a:r>
            <a:r>
              <a:rPr lang="nb-NO" dirty="0" err="1"/>
              <a:t>home</a:t>
            </a:r>
            <a:r>
              <a:rPr lang="nb-NO" dirty="0"/>
              <a:t> or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 smtClean="0"/>
              <a:t>family</a:t>
            </a:r>
            <a:endParaRPr lang="nb-NO" dirty="0" smtClean="0"/>
          </a:p>
          <a:p>
            <a:r>
              <a:rPr lang="nb-NO" dirty="0" smtClean="0"/>
              <a:t>Christmas </a:t>
            </a:r>
            <a:r>
              <a:rPr lang="nb-NO" dirty="0"/>
              <a:t>Eve in Norway –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 smtClean="0"/>
              <a:t>abroad</a:t>
            </a:r>
            <a:r>
              <a:rPr lang="nb-NO" dirty="0" smtClean="0"/>
              <a:t> </a:t>
            </a:r>
          </a:p>
          <a:p>
            <a:r>
              <a:rPr lang="nb-NO" dirty="0" smtClean="0"/>
              <a:t>Christmas AND New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r>
              <a:rPr lang="nb-NO" dirty="0" smtClean="0"/>
              <a:t>’</a:t>
            </a:r>
          </a:p>
          <a:p>
            <a:r>
              <a:rPr lang="nb-NO" dirty="0" smtClean="0"/>
              <a:t>First </a:t>
            </a:r>
            <a:r>
              <a:rPr lang="nb-NO" dirty="0" err="1" smtClean="0"/>
              <a:t>week</a:t>
            </a:r>
            <a:r>
              <a:rPr lang="nb-NO" dirty="0" smtClean="0"/>
              <a:t> of </a:t>
            </a:r>
            <a:r>
              <a:rPr lang="nb-NO" dirty="0" err="1" smtClean="0"/>
              <a:t>January</a:t>
            </a:r>
            <a:r>
              <a:rPr lang="nb-NO" dirty="0" smtClean="0"/>
              <a:t> </a:t>
            </a:r>
            <a:r>
              <a:rPr lang="nb-NO" dirty="0" err="1" smtClean="0"/>
              <a:t>abroad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Pre-Christmas travels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popular</a:t>
            </a:r>
            <a:r>
              <a:rPr lang="nb-NO" dirty="0" smtClean="0"/>
              <a:t> – Christmas </a:t>
            </a:r>
            <a:r>
              <a:rPr lang="nb-NO" dirty="0" err="1" smtClean="0"/>
              <a:t>markets</a:t>
            </a:r>
            <a:r>
              <a:rPr lang="nb-NO" dirty="0" smtClean="0"/>
              <a:t> in Europe, shopping, </a:t>
            </a:r>
            <a:r>
              <a:rPr lang="nb-NO" dirty="0" err="1" smtClean="0"/>
              <a:t>culture</a:t>
            </a:r>
            <a:r>
              <a:rPr lang="nb-NO" dirty="0" smtClean="0"/>
              <a:t>, </a:t>
            </a:r>
            <a:r>
              <a:rPr lang="nb-NO" dirty="0" err="1" smtClean="0"/>
              <a:t>nostalgia</a:t>
            </a:r>
            <a:endParaRPr lang="nb-NO" dirty="0" smtClean="0"/>
          </a:p>
          <a:p>
            <a:r>
              <a:rPr lang="nb-NO" dirty="0" err="1" smtClean="0"/>
              <a:t>Estimaded</a:t>
            </a:r>
            <a:r>
              <a:rPr lang="nb-NO" dirty="0" smtClean="0"/>
              <a:t> 200.000 pax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trips!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Christmas / New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vacation</a:t>
            </a:r>
            <a:r>
              <a:rPr lang="nb-NO" dirty="0" smtClean="0"/>
              <a:t> in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00" y="4174725"/>
            <a:ext cx="3552825" cy="20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b="15394"/>
          <a:stretch>
            <a:fillRect/>
          </a:stretch>
        </p:blipFill>
        <p:spPr>
          <a:xfrm>
            <a:off x="7090811" y="1371600"/>
            <a:ext cx="1687125" cy="1554104"/>
          </a:xfr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7800" y="1614429"/>
            <a:ext cx="5422900" cy="4622799"/>
          </a:xfrm>
        </p:spPr>
        <p:txBody>
          <a:bodyPr/>
          <a:lstStyle/>
          <a:p>
            <a:r>
              <a:rPr lang="nb-NO" sz="1600" b="1" dirty="0" smtClean="0"/>
              <a:t>Danes</a:t>
            </a:r>
          </a:p>
          <a:p>
            <a:pPr lvl="1"/>
            <a:r>
              <a:rPr lang="nb-NO" sz="1600" b="1" i="1" dirty="0" err="1" smtClean="0">
                <a:solidFill>
                  <a:srgbClr val="C00000"/>
                </a:solidFill>
              </a:rPr>
              <a:t>Tough</a:t>
            </a:r>
            <a:r>
              <a:rPr lang="nb-NO" sz="1600" b="1" i="1" dirty="0" smtClean="0">
                <a:solidFill>
                  <a:srgbClr val="C00000"/>
                </a:solidFill>
              </a:rPr>
              <a:t> in business</a:t>
            </a:r>
          </a:p>
          <a:p>
            <a:pPr lvl="1"/>
            <a:r>
              <a:rPr lang="nb-NO" sz="1600" b="1" i="1" dirty="0" smtClean="0">
                <a:solidFill>
                  <a:srgbClr val="C00000"/>
                </a:solidFill>
              </a:rPr>
              <a:t>Direct </a:t>
            </a:r>
            <a:endParaRPr lang="nb-NO" sz="1600" b="1" i="1" dirty="0">
              <a:solidFill>
                <a:srgbClr val="C00000"/>
              </a:solidFill>
            </a:endParaRPr>
          </a:p>
          <a:p>
            <a:pPr lvl="1"/>
            <a:r>
              <a:rPr lang="nb-NO" sz="1600" b="1" i="1" dirty="0" err="1" smtClean="0">
                <a:solidFill>
                  <a:srgbClr val="C00000"/>
                </a:solidFill>
              </a:rPr>
              <a:t>Friendly</a:t>
            </a:r>
            <a:r>
              <a:rPr lang="nb-NO" sz="1600" b="1" i="1" dirty="0" smtClean="0">
                <a:solidFill>
                  <a:srgbClr val="C00000"/>
                </a:solidFill>
              </a:rPr>
              <a:t>, </a:t>
            </a:r>
            <a:r>
              <a:rPr lang="nb-NO" sz="1600" b="1" i="1" dirty="0" err="1" smtClean="0">
                <a:solidFill>
                  <a:srgbClr val="C00000"/>
                </a:solidFill>
              </a:rPr>
              <a:t>open</a:t>
            </a:r>
            <a:endParaRPr lang="nb-NO" sz="1600" b="1" i="1" dirty="0" smtClean="0">
              <a:solidFill>
                <a:srgbClr val="C00000"/>
              </a:solidFill>
            </a:endParaRPr>
          </a:p>
          <a:p>
            <a:pPr lvl="1"/>
            <a:r>
              <a:rPr lang="nb-NO" sz="1600" b="1" i="1" dirty="0" smtClean="0">
                <a:solidFill>
                  <a:srgbClr val="C00000"/>
                </a:solidFill>
              </a:rPr>
              <a:t>Liberal</a:t>
            </a:r>
          </a:p>
          <a:p>
            <a:r>
              <a:rPr lang="nb-NO" sz="1600" b="1" dirty="0" err="1" smtClean="0"/>
              <a:t>Swedes</a:t>
            </a:r>
            <a:endParaRPr lang="nb-NO" sz="1600" b="1" dirty="0" smtClean="0"/>
          </a:p>
          <a:p>
            <a:pPr lvl="1"/>
            <a:r>
              <a:rPr lang="nb-NO" sz="1600" b="1" i="1" dirty="0" smtClean="0">
                <a:solidFill>
                  <a:srgbClr val="0070C0"/>
                </a:solidFill>
              </a:rPr>
              <a:t>Formal, </a:t>
            </a:r>
            <a:r>
              <a:rPr lang="nb-NO" sz="1600" b="1" i="1" dirty="0" err="1" smtClean="0">
                <a:solidFill>
                  <a:srgbClr val="0070C0"/>
                </a:solidFill>
              </a:rPr>
              <a:t>bureaucratic</a:t>
            </a:r>
            <a:endParaRPr lang="nb-NO" sz="1600" b="1" i="1" dirty="0" smtClean="0">
              <a:solidFill>
                <a:srgbClr val="0070C0"/>
              </a:solidFill>
            </a:endParaRPr>
          </a:p>
          <a:p>
            <a:pPr lvl="1"/>
            <a:r>
              <a:rPr lang="nb-NO" sz="1600" b="1" i="1" dirty="0" err="1" smtClean="0">
                <a:solidFill>
                  <a:srgbClr val="0070C0"/>
                </a:solidFill>
              </a:rPr>
              <a:t>Polite</a:t>
            </a:r>
            <a:endParaRPr lang="nb-NO" sz="1600" b="1" i="1" dirty="0" smtClean="0">
              <a:solidFill>
                <a:srgbClr val="0070C0"/>
              </a:solidFill>
            </a:endParaRPr>
          </a:p>
          <a:p>
            <a:pPr lvl="1"/>
            <a:r>
              <a:rPr lang="nb-NO" sz="1600" b="1" i="1" dirty="0" err="1" smtClean="0">
                <a:solidFill>
                  <a:srgbClr val="0070C0"/>
                </a:solidFill>
              </a:rPr>
              <a:t>Traditional</a:t>
            </a:r>
            <a:endParaRPr lang="nb-NO" sz="1600" b="1" i="1" dirty="0" smtClean="0">
              <a:solidFill>
                <a:srgbClr val="0070C0"/>
              </a:solidFill>
            </a:endParaRPr>
          </a:p>
          <a:p>
            <a:pPr lvl="1"/>
            <a:r>
              <a:rPr lang="nb-NO" sz="1600" b="1" i="1" dirty="0" err="1" smtClean="0">
                <a:solidFill>
                  <a:srgbClr val="0070C0"/>
                </a:solidFill>
              </a:rPr>
              <a:t>Decent</a:t>
            </a:r>
            <a:r>
              <a:rPr lang="nb-NO" sz="1600" b="1" i="1" dirty="0" smtClean="0">
                <a:solidFill>
                  <a:srgbClr val="0070C0"/>
                </a:solidFill>
              </a:rPr>
              <a:t> and «boring» - Volvo</a:t>
            </a:r>
          </a:p>
          <a:p>
            <a:pPr lvl="1"/>
            <a:r>
              <a:rPr lang="nb-NO" sz="1600" b="1" i="1" dirty="0" smtClean="0">
                <a:solidFill>
                  <a:srgbClr val="0070C0"/>
                </a:solidFill>
              </a:rPr>
              <a:t>superior</a:t>
            </a:r>
          </a:p>
          <a:p>
            <a:r>
              <a:rPr lang="nb-NO" sz="1600" b="1" dirty="0" smtClean="0"/>
              <a:t>Finnish </a:t>
            </a:r>
            <a:r>
              <a:rPr lang="nb-NO" sz="1600" b="1" dirty="0" err="1" smtClean="0"/>
              <a:t>people</a:t>
            </a:r>
            <a:endParaRPr lang="nb-NO" sz="1600" b="1" dirty="0" smtClean="0"/>
          </a:p>
          <a:p>
            <a:pPr lvl="1"/>
            <a:r>
              <a:rPr lang="nb-NO" sz="1600" b="1" dirty="0" smtClean="0">
                <a:solidFill>
                  <a:schemeClr val="bg2">
                    <a:lumMod val="75000"/>
                  </a:schemeClr>
                </a:solidFill>
              </a:rPr>
              <a:t>Silent and </a:t>
            </a:r>
            <a:r>
              <a:rPr lang="nb-NO" sz="1600" b="1" dirty="0" err="1" smtClean="0">
                <a:solidFill>
                  <a:schemeClr val="bg2">
                    <a:lumMod val="75000"/>
                  </a:schemeClr>
                </a:solidFill>
              </a:rPr>
              <a:t>serious</a:t>
            </a:r>
            <a:endParaRPr lang="nb-NO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nb-NO" sz="1600" b="1" dirty="0" err="1" smtClean="0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nb-NO" sz="1600" b="1" dirty="0" smtClean="0">
                <a:solidFill>
                  <a:schemeClr val="bg2">
                    <a:lumMod val="75000"/>
                  </a:schemeClr>
                </a:solidFill>
              </a:rPr>
              <a:t> in an odd </a:t>
            </a:r>
            <a:r>
              <a:rPr lang="nb-NO" sz="1600" b="1" dirty="0" err="1" smtClean="0">
                <a:solidFill>
                  <a:schemeClr val="bg2">
                    <a:lumMod val="75000"/>
                  </a:schemeClr>
                </a:solidFill>
              </a:rPr>
              <a:t>way</a:t>
            </a:r>
            <a:endParaRPr lang="nb-NO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nb-NO" sz="1600" b="1" dirty="0" err="1" smtClean="0">
                <a:solidFill>
                  <a:schemeClr val="bg2">
                    <a:lumMod val="75000"/>
                  </a:schemeClr>
                </a:solidFill>
              </a:rPr>
              <a:t>Thrustworthy</a:t>
            </a:r>
            <a:endParaRPr lang="nb-NO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nb-NO" sz="1600" b="1" dirty="0" smtClean="0">
                <a:solidFill>
                  <a:schemeClr val="bg2">
                    <a:lumMod val="75000"/>
                  </a:schemeClr>
                </a:solidFill>
              </a:rPr>
              <a:t>«sisu». sauna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Norwegians </a:t>
            </a:r>
            <a:r>
              <a:rPr lang="nb-NO" dirty="0" err="1" smtClean="0"/>
              <a:t>perception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neighbours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36" y="2925704"/>
            <a:ext cx="2667000" cy="164465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81" y="4570354"/>
            <a:ext cx="2035855" cy="1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 (not </a:t>
            </a:r>
            <a:r>
              <a:rPr lang="nb-NO" dirty="0" err="1" smtClean="0"/>
              <a:t>school</a:t>
            </a:r>
            <a:r>
              <a:rPr lang="nb-NO" dirty="0" smtClean="0"/>
              <a:t> </a:t>
            </a:r>
            <a:r>
              <a:rPr lang="nb-NO" dirty="0" err="1" smtClean="0"/>
              <a:t>holiday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dirty="0" smtClean="0"/>
              <a:t>   |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n=379/451</a:t>
            </a:r>
            <a:endParaRPr lang="nb-NO" sz="14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29891" y="1663700"/>
            <a:ext cx="77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days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spend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?</a:t>
            </a:r>
            <a:endParaRPr lang="nb-NO" dirty="0"/>
          </a:p>
        </p:txBody>
      </p:sp>
      <p:graphicFrame>
        <p:nvGraphicFramePr>
          <p:cNvPr id="11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723945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stay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n=379/451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863419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3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purpose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(up to </a:t>
            </a:r>
            <a:r>
              <a:rPr lang="nb-NO" sz="1400" dirty="0" err="1" smtClean="0"/>
              <a:t>three</a:t>
            </a:r>
            <a:r>
              <a:rPr lang="nb-NO" sz="1400" dirty="0" smtClean="0"/>
              <a:t>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n=379/451</a:t>
            </a: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88565"/>
              </p:ext>
            </p:extLst>
          </p:nvPr>
        </p:nvGraphicFramePr>
        <p:xfrm>
          <a:off x="529891" y="2307359"/>
          <a:ext cx="778283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9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Up, up, and </a:t>
            </a:r>
            <a:r>
              <a:rPr lang="nb-NO" dirty="0" err="1" smtClean="0"/>
              <a:t>away</a:t>
            </a:r>
            <a:r>
              <a:rPr lang="nb-NO" dirty="0" smtClean="0"/>
              <a:t>……..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Navn på foredragsholder    |    Navn på foredrag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891" y="1663700"/>
            <a:ext cx="778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   </a:t>
            </a:r>
            <a:r>
              <a:rPr lang="nb-NO" sz="1400" dirty="0" smtClean="0"/>
              <a:t> </a:t>
            </a:r>
            <a:endParaRPr lang="nb-NO" sz="1400" dirty="0"/>
          </a:p>
          <a:p>
            <a:r>
              <a:rPr lang="nb-NO" sz="1400" dirty="0" smtClean="0"/>
              <a:t>  </a:t>
            </a:r>
            <a:r>
              <a:rPr lang="nb-NO" sz="1400" dirty="0" err="1" smtClean="0"/>
              <a:t>Where</a:t>
            </a:r>
            <a:r>
              <a:rPr lang="nb-NO" sz="1400" dirty="0" smtClean="0"/>
              <a:t> do Norwegians </a:t>
            </a:r>
            <a:r>
              <a:rPr lang="nb-NO" sz="1400" dirty="0" err="1" smtClean="0"/>
              <a:t>go</a:t>
            </a:r>
            <a:r>
              <a:rPr lang="nb-NO" sz="1400" dirty="0" smtClean="0"/>
              <a:t> </a:t>
            </a:r>
            <a:r>
              <a:rPr lang="nb-NO" sz="1400" dirty="0" err="1" smtClean="0"/>
              <a:t>on</a:t>
            </a:r>
            <a:r>
              <a:rPr lang="nb-NO" sz="1400" dirty="0" smtClean="0"/>
              <a:t> </a:t>
            </a:r>
            <a:r>
              <a:rPr lang="nb-NO" sz="1400" dirty="0" err="1" smtClean="0"/>
              <a:t>their</a:t>
            </a:r>
            <a:r>
              <a:rPr lang="nb-NO" sz="1400" dirty="0" smtClean="0"/>
              <a:t> </a:t>
            </a:r>
            <a:r>
              <a:rPr lang="nb-NO" sz="1400" dirty="0" err="1" smtClean="0"/>
              <a:t>vacations</a:t>
            </a:r>
            <a:r>
              <a:rPr lang="nb-NO" sz="1400" dirty="0" smtClean="0"/>
              <a:t>? 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endParaRPr lang="nb-NO" sz="1400" dirty="0"/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42944"/>
              </p:ext>
            </p:extLst>
          </p:nvPr>
        </p:nvGraphicFramePr>
        <p:xfrm>
          <a:off x="360000" y="2307359"/>
          <a:ext cx="8542799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The «bonus» </a:t>
            </a:r>
            <a:r>
              <a:rPr lang="nb-NO" dirty="0" err="1" smtClean="0"/>
              <a:t>vacation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505112"/>
            <a:ext cx="2295525" cy="172164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2443162"/>
            <a:ext cx="2628900" cy="17430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4" y="505111"/>
            <a:ext cx="2477147" cy="179041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8" y="2443162"/>
            <a:ext cx="2598801" cy="172990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1" y="547470"/>
            <a:ext cx="3350762" cy="16792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3" y="2443162"/>
            <a:ext cx="3338024" cy="177006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49" y="4232907"/>
            <a:ext cx="2712151" cy="181687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01" y="4232907"/>
            <a:ext cx="2360509" cy="17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weekend-trips du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have in 2014?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n=1900</a:t>
            </a:r>
            <a:endParaRPr lang="nb-NO" sz="1400" b="1" dirty="0"/>
          </a:p>
        </p:txBody>
      </p:sp>
      <p:graphicFrame>
        <p:nvGraphicFramePr>
          <p:cNvPr id="12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81080"/>
              </p:ext>
            </p:extLst>
          </p:nvPr>
        </p:nvGraphicFramePr>
        <p:xfrm>
          <a:off x="1239405" y="2307359"/>
          <a:ext cx="56007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0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Personal </a:t>
            </a:r>
            <a:r>
              <a:rPr lang="nb-NO" dirty="0" err="1" smtClean="0"/>
              <a:t>motivation</a:t>
            </a:r>
            <a:r>
              <a:rPr lang="nb-NO" dirty="0" smtClean="0"/>
              <a:t> and </a:t>
            </a:r>
            <a:r>
              <a:rPr lang="nb-NO" dirty="0" err="1" smtClean="0"/>
              <a:t>need</a:t>
            </a:r>
            <a:r>
              <a:rPr lang="nb-NO" dirty="0" err="1"/>
              <a:t>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92984"/>
            <a:ext cx="2743200" cy="1666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92984"/>
            <a:ext cx="3230561" cy="18167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92984"/>
            <a:ext cx="1743075" cy="26193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1880111"/>
            <a:ext cx="2828925" cy="161978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1716819"/>
            <a:ext cx="2228850" cy="178308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3" y="3369129"/>
            <a:ext cx="1795462" cy="256494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3073718"/>
            <a:ext cx="2176463" cy="14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«Are </a:t>
            </a:r>
            <a:r>
              <a:rPr lang="nb-NO" dirty="0" err="1" smtClean="0"/>
              <a:t>you</a:t>
            </a:r>
            <a:r>
              <a:rPr lang="nb-NO" dirty="0" smtClean="0"/>
              <a:t> planning to </a:t>
            </a:r>
            <a:r>
              <a:rPr lang="nb-NO" dirty="0" err="1" smtClean="0"/>
              <a:t>go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or more </a:t>
            </a:r>
            <a:r>
              <a:rPr lang="nb-NO" dirty="0" err="1" smtClean="0"/>
              <a:t>vacations</a:t>
            </a:r>
            <a:r>
              <a:rPr lang="nb-NO" dirty="0" smtClean="0"/>
              <a:t> in 2014 in order to </a:t>
            </a:r>
            <a:r>
              <a:rPr lang="nb-NO" dirty="0" err="1" smtClean="0"/>
              <a:t>persue</a:t>
            </a:r>
            <a:r>
              <a:rPr lang="nb-NO" dirty="0" smtClean="0"/>
              <a:t> a personal </a:t>
            </a:r>
            <a:r>
              <a:rPr lang="nb-NO" dirty="0" err="1" smtClean="0"/>
              <a:t>interest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135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n=1900/1900</a:t>
            </a:r>
            <a:endParaRPr lang="nb-NO" sz="14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29891" y="1663700"/>
            <a:ext cx="7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(multiple </a:t>
            </a:r>
            <a:r>
              <a:rPr lang="nb-NO" sz="1400" dirty="0" err="1" smtClean="0"/>
              <a:t>answers</a:t>
            </a:r>
            <a:r>
              <a:rPr lang="nb-NO" sz="1400" dirty="0" smtClean="0"/>
              <a:t> </a:t>
            </a:r>
            <a:r>
              <a:rPr lang="nb-NO" sz="1400" dirty="0" err="1" smtClean="0"/>
              <a:t>possible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graphicFrame>
        <p:nvGraphicFramePr>
          <p:cNvPr id="11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421014"/>
              </p:ext>
            </p:extLst>
          </p:nvPr>
        </p:nvGraphicFramePr>
        <p:xfrm>
          <a:off x="529892" y="2525473"/>
          <a:ext cx="7023433" cy="356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3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expect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 to be GREAT</a:t>
            </a:r>
            <a:r>
              <a:rPr lang="nb-NO" smtClean="0"/>
              <a:t>…. 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126887"/>
            <a:ext cx="2171700" cy="212797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219450" cy="241316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242212"/>
            <a:ext cx="3054350" cy="203768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5" y="2717150"/>
            <a:ext cx="3005288" cy="156275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5" y="639396"/>
            <a:ext cx="2770338" cy="207775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7" y="260578"/>
            <a:ext cx="1484313" cy="19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 b="26998"/>
          <a:stretch>
            <a:fillRect/>
          </a:stretch>
        </p:blipFill>
        <p:spPr>
          <a:xfrm>
            <a:off x="0" y="1384084"/>
            <a:ext cx="3302100" cy="1896513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expectations</a:t>
            </a:r>
            <a:r>
              <a:rPr lang="nb-NO" dirty="0" smtClean="0"/>
              <a:t> for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vacations</a:t>
            </a:r>
            <a:r>
              <a:rPr lang="nb-NO" dirty="0" smtClean="0"/>
              <a:t> </a:t>
            </a:r>
            <a:r>
              <a:rPr lang="nb-NO" dirty="0" err="1" smtClean="0"/>
              <a:t>aren’t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met..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5FCB47EE-92FB-4174-A19F-8788C4460947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06" y="1392198"/>
            <a:ext cx="3372141" cy="188839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7" y="4724400"/>
            <a:ext cx="2993571" cy="16764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04" y="4724400"/>
            <a:ext cx="2993571" cy="16764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698914"/>
            <a:ext cx="3028950" cy="170188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39" y="1392198"/>
            <a:ext cx="3017424" cy="18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057400"/>
            <a:ext cx="5516963" cy="3836013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boring </a:t>
            </a:r>
            <a:r>
              <a:rPr lang="nb-NO" dirty="0" err="1" smtClean="0"/>
              <a:t>stuff</a:t>
            </a:r>
            <a:r>
              <a:rPr lang="nb-NO" dirty="0" smtClean="0"/>
              <a:t>…….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8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Rating</a:t>
            </a:r>
            <a:r>
              <a:rPr lang="nb-NO" dirty="0" smtClean="0"/>
              <a:t> of </a:t>
            </a:r>
            <a:r>
              <a:rPr lang="nb-NO" dirty="0" err="1" smtClean="0"/>
              <a:t>quality</a:t>
            </a:r>
            <a:r>
              <a:rPr lang="nb-NO" dirty="0" smtClean="0"/>
              <a:t> and </a:t>
            </a:r>
            <a:r>
              <a:rPr lang="nb-NO" dirty="0" err="1" smtClean="0"/>
              <a:t>content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49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n=1900</a:t>
            </a:r>
            <a:endParaRPr lang="nb-NO" sz="14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29891" y="1663700"/>
            <a:ext cx="778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How </a:t>
            </a:r>
            <a:r>
              <a:rPr lang="nb-NO" b="1" dirty="0" err="1" smtClean="0"/>
              <a:t>important</a:t>
            </a:r>
            <a:r>
              <a:rPr lang="nb-NO" b="1" dirty="0" smtClean="0"/>
              <a:t> </a:t>
            </a:r>
            <a:r>
              <a:rPr lang="nb-NO" b="1" dirty="0" err="1" smtClean="0"/>
              <a:t>are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following</a:t>
            </a:r>
            <a:r>
              <a:rPr lang="nb-NO" b="1" dirty="0" smtClean="0"/>
              <a:t> elements for </a:t>
            </a:r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evaluation</a:t>
            </a:r>
            <a:r>
              <a:rPr lang="nb-NO" b="1" dirty="0" smtClean="0"/>
              <a:t> of </a:t>
            </a:r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vacation</a:t>
            </a:r>
            <a:r>
              <a:rPr lang="nb-NO" b="1" dirty="0" smtClean="0"/>
              <a:t>? (</a:t>
            </a:r>
            <a:r>
              <a:rPr lang="nb-NO" b="1" dirty="0" err="1" smtClean="0"/>
              <a:t>scale</a:t>
            </a:r>
            <a:r>
              <a:rPr lang="nb-NO" b="1" dirty="0" smtClean="0"/>
              <a:t> 1 – 5)</a:t>
            </a:r>
            <a:endParaRPr lang="nb-NO" sz="1400" dirty="0"/>
          </a:p>
        </p:txBody>
      </p:sp>
      <p:graphicFrame>
        <p:nvGraphicFramePr>
          <p:cNvPr id="10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886472"/>
              </p:ext>
            </p:extLst>
          </p:nvPr>
        </p:nvGraphicFramePr>
        <p:xfrm>
          <a:off x="642910" y="2310030"/>
          <a:ext cx="7772400" cy="378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9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Importance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satisfaction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/>
              <a:pPr/>
              <a:t>29.04.2014</a:t>
            </a:fld>
            <a:r>
              <a:rPr lang="nb-NO" dirty="0"/>
              <a:t>   |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Navn på foredragsholder    |    Navn på foredrag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56000" y="6143336"/>
            <a:ext cx="49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n=1900</a:t>
            </a:r>
            <a:endParaRPr lang="nb-NO" sz="1400" b="1" dirty="0"/>
          </a:p>
        </p:txBody>
      </p:sp>
      <p:graphicFrame>
        <p:nvGraphicFramePr>
          <p:cNvPr id="10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46791"/>
              </p:ext>
            </p:extLst>
          </p:nvPr>
        </p:nvGraphicFramePr>
        <p:xfrm>
          <a:off x="642910" y="2310030"/>
          <a:ext cx="7772400" cy="378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9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Summer </a:t>
            </a:r>
            <a:r>
              <a:rPr lang="nb-NO" sz="1600" dirty="0" err="1" smtClean="0"/>
              <a:t>holiday</a:t>
            </a:r>
            <a:r>
              <a:rPr lang="nb-NO" sz="1600" dirty="0" smtClean="0"/>
              <a:t>: Family </a:t>
            </a:r>
            <a:r>
              <a:rPr lang="nb-NO" sz="1600" dirty="0" err="1" smtClean="0"/>
              <a:t>needs</a:t>
            </a:r>
            <a:r>
              <a:rPr lang="nb-NO" sz="1600" dirty="0" smtClean="0"/>
              <a:t> </a:t>
            </a:r>
            <a:r>
              <a:rPr lang="nb-NO" sz="1600" dirty="0" err="1" smtClean="0"/>
              <a:t>decide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to </a:t>
            </a:r>
            <a:r>
              <a:rPr lang="nb-NO" sz="1600" dirty="0" err="1" smtClean="0"/>
              <a:t>go</a:t>
            </a:r>
            <a:r>
              <a:rPr lang="nb-NO" sz="1600" dirty="0" smtClean="0"/>
              <a:t>, </a:t>
            </a:r>
            <a:r>
              <a:rPr lang="nb-NO" sz="1600" dirty="0" err="1" smtClean="0"/>
              <a:t>especially</a:t>
            </a:r>
            <a:r>
              <a:rPr lang="nb-NO" sz="1600" dirty="0" smtClean="0"/>
              <a:t> </a:t>
            </a:r>
            <a:r>
              <a:rPr lang="nb-NO" sz="1600" dirty="0" err="1" smtClean="0"/>
              <a:t>when</a:t>
            </a:r>
            <a:r>
              <a:rPr lang="nb-NO" sz="1600" dirty="0" smtClean="0"/>
              <a:t> </a:t>
            </a:r>
            <a:r>
              <a:rPr lang="nb-NO" sz="1600" dirty="0" err="1" smtClean="0"/>
              <a:t>children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small</a:t>
            </a:r>
            <a:endParaRPr lang="nb-NO" sz="1600" dirty="0" smtClean="0"/>
          </a:p>
          <a:p>
            <a:r>
              <a:rPr lang="nb-NO" sz="1600" dirty="0" smtClean="0"/>
              <a:t>«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vacations</a:t>
            </a:r>
            <a:r>
              <a:rPr lang="nb-NO" sz="1600" dirty="0" smtClean="0"/>
              <a:t>»: </a:t>
            </a:r>
            <a:r>
              <a:rPr lang="nb-NO" sz="1600" dirty="0" err="1" smtClean="0"/>
              <a:t>Women</a:t>
            </a:r>
            <a:r>
              <a:rPr lang="nb-NO" sz="1600" dirty="0" smtClean="0"/>
              <a:t> and men </a:t>
            </a:r>
            <a:r>
              <a:rPr lang="nb-NO" sz="1600" dirty="0" err="1" smtClean="0"/>
              <a:t>go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week</a:t>
            </a:r>
            <a:r>
              <a:rPr lang="nb-NO" sz="1600" dirty="0" smtClean="0"/>
              <a:t>-end trips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friends</a:t>
            </a:r>
            <a:r>
              <a:rPr lang="nb-NO" sz="1600" dirty="0" smtClean="0"/>
              <a:t>. Shopping, </a:t>
            </a:r>
            <a:r>
              <a:rPr lang="nb-NO" sz="1600" dirty="0" err="1" smtClean="0"/>
              <a:t>culture</a:t>
            </a:r>
            <a:r>
              <a:rPr lang="nb-NO" sz="1600" dirty="0" smtClean="0"/>
              <a:t> – </a:t>
            </a:r>
            <a:r>
              <a:rPr lang="nb-NO" sz="1600" dirty="0" err="1" smtClean="0"/>
              <a:t>football</a:t>
            </a:r>
            <a:r>
              <a:rPr lang="nb-NO" sz="1600" dirty="0" smtClean="0"/>
              <a:t>, </a:t>
            </a:r>
            <a:r>
              <a:rPr lang="nb-NO" sz="1600" dirty="0" err="1" smtClean="0"/>
              <a:t>beer</a:t>
            </a:r>
            <a:r>
              <a:rPr lang="nb-NO" sz="1600" dirty="0" smtClean="0"/>
              <a:t>. </a:t>
            </a:r>
            <a:r>
              <a:rPr lang="nb-NO" sz="1600" dirty="0" err="1" smtClean="0"/>
              <a:t>Women</a:t>
            </a:r>
            <a:r>
              <a:rPr lang="nb-NO" sz="1600" dirty="0" smtClean="0"/>
              <a:t>: </a:t>
            </a:r>
            <a:r>
              <a:rPr lang="nb-NO" sz="1600" dirty="0" err="1" smtClean="0"/>
              <a:t>Italy</a:t>
            </a:r>
            <a:r>
              <a:rPr lang="nb-NO" sz="1600" dirty="0" smtClean="0"/>
              <a:t>, Nice, Rome and London. Men: Dublin, London – or up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countryside </a:t>
            </a:r>
            <a:r>
              <a:rPr lang="nb-NO" sz="1600" dirty="0" err="1" smtClean="0"/>
              <a:t>anywhere</a:t>
            </a:r>
            <a:r>
              <a:rPr lang="nb-NO" sz="1600" dirty="0" smtClean="0"/>
              <a:t> </a:t>
            </a:r>
            <a:r>
              <a:rPr lang="nb-NO" sz="1600" dirty="0" err="1" smtClean="0"/>
              <a:t>cheap</a:t>
            </a:r>
            <a:r>
              <a:rPr lang="nb-NO" sz="1600" dirty="0" smtClean="0"/>
              <a:t>.</a:t>
            </a:r>
          </a:p>
          <a:p>
            <a:r>
              <a:rPr lang="nb-NO" sz="1600" dirty="0" smtClean="0"/>
              <a:t>High </a:t>
            </a:r>
            <a:r>
              <a:rPr lang="nb-NO" sz="1600" dirty="0" err="1" smtClean="0"/>
              <a:t>spenders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dirty="0" err="1" smtClean="0"/>
              <a:t>budget</a:t>
            </a:r>
            <a:r>
              <a:rPr lang="nb-NO" sz="1600" dirty="0" smtClean="0"/>
              <a:t> </a:t>
            </a:r>
            <a:r>
              <a:rPr lang="nb-NO" sz="1600" dirty="0" err="1" smtClean="0"/>
              <a:t>travellers</a:t>
            </a:r>
            <a:r>
              <a:rPr lang="nb-NO" sz="1600" dirty="0" smtClean="0"/>
              <a:t>: Value for </a:t>
            </a:r>
            <a:r>
              <a:rPr lang="nb-NO" sz="1600" dirty="0" err="1" smtClean="0"/>
              <a:t>money</a:t>
            </a:r>
            <a:r>
              <a:rPr lang="nb-NO" sz="1600" dirty="0" smtClean="0"/>
              <a:t>. </a:t>
            </a:r>
            <a:r>
              <a:rPr lang="nb-NO" sz="1600" dirty="0" err="1" smtClean="0"/>
              <a:t>But</a:t>
            </a:r>
            <a:r>
              <a:rPr lang="nb-NO" sz="1600" dirty="0" smtClean="0"/>
              <a:t> «</a:t>
            </a:r>
            <a:r>
              <a:rPr lang="nb-NO" sz="1600" dirty="0" err="1" smtClean="0"/>
              <a:t>value</a:t>
            </a:r>
            <a:r>
              <a:rPr lang="nb-NO" sz="1600" dirty="0" smtClean="0"/>
              <a:t>» </a:t>
            </a:r>
            <a:r>
              <a:rPr lang="nb-NO" sz="1600" dirty="0" err="1" smtClean="0"/>
              <a:t>differs</a:t>
            </a:r>
            <a:r>
              <a:rPr lang="nb-NO" sz="1600" dirty="0" smtClean="0"/>
              <a:t>…</a:t>
            </a:r>
          </a:p>
          <a:p>
            <a:r>
              <a:rPr lang="nb-NO" sz="1600" dirty="0" smtClean="0"/>
              <a:t>Dominant </a:t>
            </a:r>
            <a:r>
              <a:rPr lang="nb-NO" sz="1600" dirty="0" err="1" smtClean="0"/>
              <a:t>group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social</a:t>
            </a:r>
            <a:r>
              <a:rPr lang="nb-NO" sz="1600" dirty="0" smtClean="0"/>
              <a:t> medias </a:t>
            </a:r>
            <a:r>
              <a:rPr lang="nb-NO" sz="1600" dirty="0" err="1" smtClean="0"/>
              <a:t>next</a:t>
            </a:r>
            <a:r>
              <a:rPr lang="nb-NO" sz="1600" dirty="0" smtClean="0"/>
              <a:t> to teenagers.</a:t>
            </a:r>
          </a:p>
          <a:p>
            <a:r>
              <a:rPr lang="nb-NO" sz="1600" dirty="0" smtClean="0"/>
              <a:t>«</a:t>
            </a:r>
            <a:r>
              <a:rPr lang="nb-NO" sz="1600" dirty="0" err="1" smtClean="0"/>
              <a:t>Daring</a:t>
            </a:r>
            <a:r>
              <a:rPr lang="nb-NO" sz="1600" dirty="0" smtClean="0"/>
              <a:t>, </a:t>
            </a:r>
            <a:r>
              <a:rPr lang="nb-NO" sz="1600" dirty="0" err="1" smtClean="0"/>
              <a:t>spending</a:t>
            </a:r>
            <a:r>
              <a:rPr lang="nb-NO" sz="1600" dirty="0" smtClean="0"/>
              <a:t>» </a:t>
            </a:r>
            <a:r>
              <a:rPr lang="nb-NO" sz="1600" dirty="0" err="1" smtClean="0"/>
              <a:t>when</a:t>
            </a:r>
            <a:r>
              <a:rPr lang="nb-NO" sz="1600" dirty="0" smtClean="0"/>
              <a:t> </a:t>
            </a:r>
            <a:r>
              <a:rPr lang="nb-NO" sz="1600" dirty="0" err="1" smtClean="0"/>
              <a:t>children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at </a:t>
            </a:r>
            <a:r>
              <a:rPr lang="nb-NO" sz="1600" dirty="0" err="1" smtClean="0"/>
              <a:t>home</a:t>
            </a:r>
            <a:endParaRPr lang="nb-NO" sz="1600" dirty="0" smtClean="0"/>
          </a:p>
          <a:p>
            <a:endParaRPr lang="nb-NO" sz="1600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 err="1" smtClean="0"/>
              <a:t>behaviour</a:t>
            </a:r>
            <a:r>
              <a:rPr lang="nb-NO" dirty="0" smtClean="0"/>
              <a:t>: Age 20 - 45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5" y="1446463"/>
            <a:ext cx="2886075" cy="1581150"/>
          </a:xfrm>
          <a:prstGeom prst="rect">
            <a:avLst/>
          </a:prstGeom>
        </p:spPr>
      </p:pic>
      <p:pic>
        <p:nvPicPr>
          <p:cNvPr id="14" name="Plassholder for bilde 1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9510"/>
          <a:stretch>
            <a:fillRect/>
          </a:stretch>
        </p:blipFill>
        <p:spPr>
          <a:xfrm>
            <a:off x="7119827" y="152400"/>
            <a:ext cx="1782973" cy="1642394"/>
          </a:xfr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4197250"/>
            <a:ext cx="2463900" cy="138439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0" y="2922761"/>
            <a:ext cx="2152650" cy="135396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75" y="4906620"/>
            <a:ext cx="2220425" cy="13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638300"/>
            <a:ext cx="4239475" cy="4117577"/>
          </a:xfrm>
        </p:spPr>
        <p:txBody>
          <a:bodyPr/>
          <a:lstStyle/>
          <a:p>
            <a:r>
              <a:rPr lang="nb-NO" sz="1600" b="1" i="1" dirty="0" err="1" smtClean="0"/>
              <a:t>Experienced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travellers</a:t>
            </a:r>
            <a:r>
              <a:rPr lang="nb-NO" sz="1600" b="1" i="1" dirty="0" smtClean="0"/>
              <a:t>. </a:t>
            </a:r>
          </a:p>
          <a:p>
            <a:r>
              <a:rPr lang="nb-NO" sz="1600" b="1" i="1" dirty="0" err="1" smtClean="0"/>
              <a:t>Want</a:t>
            </a:r>
            <a:r>
              <a:rPr lang="nb-NO" sz="1600" b="1" i="1" dirty="0" smtClean="0"/>
              <a:t> </a:t>
            </a:r>
            <a:r>
              <a:rPr lang="nb-NO" sz="1600" b="1" i="1" dirty="0"/>
              <a:t>to do all </a:t>
            </a:r>
            <a:r>
              <a:rPr lang="nb-NO" sz="1600" b="1" i="1" dirty="0" err="1"/>
              <a:t>the</a:t>
            </a:r>
            <a:r>
              <a:rPr lang="nb-NO" sz="1600" b="1" i="1" dirty="0"/>
              <a:t> </a:t>
            </a:r>
            <a:r>
              <a:rPr lang="nb-NO" sz="1600" b="1" i="1" dirty="0" err="1"/>
              <a:t>things</a:t>
            </a:r>
            <a:r>
              <a:rPr lang="nb-NO" sz="1600" b="1" i="1" dirty="0"/>
              <a:t> </a:t>
            </a:r>
            <a:r>
              <a:rPr lang="nb-NO" sz="1600" b="1" i="1" dirty="0" err="1"/>
              <a:t>they</a:t>
            </a:r>
            <a:r>
              <a:rPr lang="nb-NO" sz="1600" b="1" i="1" dirty="0"/>
              <a:t> </a:t>
            </a:r>
            <a:r>
              <a:rPr lang="nb-NO" sz="1600" b="1" i="1" dirty="0" err="1"/>
              <a:t>coulden’t</a:t>
            </a:r>
            <a:r>
              <a:rPr lang="nb-NO" sz="1600" b="1" i="1" dirty="0"/>
              <a:t> </a:t>
            </a:r>
            <a:r>
              <a:rPr lang="nb-NO" sz="1600" b="1" i="1" dirty="0" err="1"/>
              <a:t>afford</a:t>
            </a:r>
            <a:r>
              <a:rPr lang="nb-NO" sz="1600" b="1" i="1" dirty="0"/>
              <a:t> or </a:t>
            </a:r>
            <a:r>
              <a:rPr lang="nb-NO" sz="1600" b="1" i="1" dirty="0" err="1"/>
              <a:t>had</a:t>
            </a:r>
            <a:r>
              <a:rPr lang="nb-NO" sz="1600" b="1" i="1" dirty="0"/>
              <a:t> time for </a:t>
            </a:r>
            <a:r>
              <a:rPr lang="nb-NO" sz="1600" b="1" i="1" dirty="0" err="1"/>
              <a:t>when</a:t>
            </a:r>
            <a:r>
              <a:rPr lang="nb-NO" sz="1600" b="1" i="1" dirty="0"/>
              <a:t> </a:t>
            </a:r>
            <a:r>
              <a:rPr lang="nb-NO" sz="1600" b="1" i="1" dirty="0" err="1"/>
              <a:t>younger</a:t>
            </a:r>
            <a:endParaRPr lang="nb-NO" sz="1600" b="1" i="1" dirty="0"/>
          </a:p>
          <a:p>
            <a:r>
              <a:rPr lang="nb-NO" sz="1600" b="1" i="1" dirty="0" smtClean="0"/>
              <a:t>Personal </a:t>
            </a:r>
            <a:r>
              <a:rPr lang="nb-NO" sz="1600" b="1" i="1" dirty="0" err="1" smtClean="0"/>
              <a:t>demands</a:t>
            </a:r>
            <a:r>
              <a:rPr lang="nb-NO" sz="1600" b="1" i="1" dirty="0" smtClean="0"/>
              <a:t> more visible in </a:t>
            </a:r>
            <a:r>
              <a:rPr lang="nb-NO" sz="1600" b="1" i="1" dirty="0" err="1" smtClean="0"/>
              <a:t>behaviour</a:t>
            </a:r>
            <a:r>
              <a:rPr lang="nb-NO" sz="1600" b="1" i="1" dirty="0" smtClean="0"/>
              <a:t>:</a:t>
            </a:r>
          </a:p>
          <a:p>
            <a:r>
              <a:rPr lang="nb-NO" sz="1600" b="1" i="1" dirty="0" smtClean="0"/>
              <a:t>New </a:t>
            </a:r>
            <a:r>
              <a:rPr lang="nb-NO" sz="1600" b="1" i="1" dirty="0" err="1" smtClean="0"/>
              <a:t>spouse</a:t>
            </a:r>
            <a:r>
              <a:rPr lang="nb-NO" sz="1600" b="1" i="1" dirty="0" smtClean="0"/>
              <a:t>…</a:t>
            </a:r>
            <a:endParaRPr lang="nb-NO" sz="1600" b="1" i="1" dirty="0"/>
          </a:p>
          <a:p>
            <a:r>
              <a:rPr lang="nb-NO" sz="1600" b="1" i="1" dirty="0" smtClean="0"/>
              <a:t>…or </a:t>
            </a:r>
            <a:r>
              <a:rPr lang="nb-NO" sz="1600" b="1" i="1" dirty="0" err="1" smtClean="0"/>
              <a:t>trying</a:t>
            </a:r>
            <a:r>
              <a:rPr lang="nb-NO" sz="1600" b="1" i="1" dirty="0" smtClean="0"/>
              <a:t> to «</a:t>
            </a:r>
            <a:r>
              <a:rPr lang="nb-NO" sz="1600" b="1" i="1" dirty="0" err="1" smtClean="0"/>
              <a:t>heaten</a:t>
            </a:r>
            <a:r>
              <a:rPr lang="nb-NO" sz="1600" b="1" i="1" dirty="0" smtClean="0"/>
              <a:t> up» </a:t>
            </a:r>
            <a:r>
              <a:rPr lang="nb-NO" sz="1600" b="1" i="1" dirty="0" err="1" smtClean="0"/>
              <a:t>the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old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one</a:t>
            </a:r>
            <a:endParaRPr lang="nb-NO" sz="1600" b="1" i="1" dirty="0" smtClean="0"/>
          </a:p>
          <a:p>
            <a:r>
              <a:rPr lang="nb-NO" sz="1600" b="1" i="1" dirty="0" err="1" smtClean="0"/>
              <a:t>Perserving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their</a:t>
            </a:r>
            <a:r>
              <a:rPr lang="nb-NO" sz="1600" b="1" i="1" dirty="0" smtClean="0"/>
              <a:t> «</a:t>
            </a:r>
            <a:r>
              <a:rPr lang="nb-NO" sz="1600" b="1" i="1" dirty="0" err="1" smtClean="0"/>
              <a:t>youth</a:t>
            </a:r>
            <a:r>
              <a:rPr lang="nb-NO" sz="1600" b="1" i="1" dirty="0" smtClean="0"/>
              <a:t>» – training, </a:t>
            </a:r>
            <a:r>
              <a:rPr lang="nb-NO" sz="1600" b="1" i="1" dirty="0" err="1" smtClean="0"/>
              <a:t>fitness</a:t>
            </a:r>
            <a:endParaRPr lang="nb-NO" sz="1600" b="1" i="1" dirty="0" smtClean="0"/>
          </a:p>
          <a:p>
            <a:r>
              <a:rPr lang="nb-NO" sz="1600" b="1" i="1" dirty="0" err="1" smtClean="0"/>
              <a:t>But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also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demand</a:t>
            </a:r>
            <a:r>
              <a:rPr lang="nb-NO" sz="1600" b="1" i="1" dirty="0" smtClean="0"/>
              <a:t> for </a:t>
            </a:r>
            <a:r>
              <a:rPr lang="nb-NO" sz="1600" b="1" i="1" dirty="0" err="1" smtClean="0"/>
              <a:t>the</a:t>
            </a:r>
            <a:r>
              <a:rPr lang="nb-NO" sz="1600" b="1" i="1" dirty="0" smtClean="0"/>
              <a:t> «</a:t>
            </a:r>
            <a:r>
              <a:rPr lang="nb-NO" sz="1600" b="1" i="1" dirty="0" err="1" smtClean="0"/>
              <a:t>good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life</a:t>
            </a:r>
            <a:r>
              <a:rPr lang="nb-NO" sz="1600" b="1" i="1" dirty="0" smtClean="0"/>
              <a:t>»</a:t>
            </a:r>
          </a:p>
          <a:p>
            <a:r>
              <a:rPr lang="nb-NO" sz="1600" b="1" i="1" dirty="0" err="1" smtClean="0"/>
              <a:t>Good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economy</a:t>
            </a:r>
            <a:r>
              <a:rPr lang="nb-NO" sz="1600" b="1" i="1" dirty="0" smtClean="0"/>
              <a:t>, </a:t>
            </a:r>
            <a:r>
              <a:rPr lang="nb-NO" sz="1600" b="1" i="1" dirty="0" err="1" smtClean="0"/>
              <a:t>but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price</a:t>
            </a:r>
            <a:r>
              <a:rPr lang="nb-NO" sz="1600" b="1" i="1" dirty="0" smtClean="0"/>
              <a:t> still matters</a:t>
            </a:r>
          </a:p>
          <a:p>
            <a:r>
              <a:rPr lang="nb-NO" sz="1600" b="1" i="1" dirty="0" err="1" smtClean="0"/>
              <a:t>Nostalgia</a:t>
            </a:r>
            <a:r>
              <a:rPr lang="nb-NO" sz="1600" b="1" i="1" dirty="0" smtClean="0"/>
              <a:t>/</a:t>
            </a:r>
            <a:r>
              <a:rPr lang="nb-NO" sz="1600" b="1" i="1" dirty="0" err="1" smtClean="0"/>
              <a:t>hobbies</a:t>
            </a:r>
            <a:endParaRPr lang="nb-NO" sz="1600" b="1" i="1" dirty="0"/>
          </a:p>
          <a:p>
            <a:r>
              <a:rPr lang="nb-NO" sz="1600" b="1" i="1" dirty="0" err="1" smtClean="0"/>
              <a:t>Grandparents</a:t>
            </a:r>
            <a:r>
              <a:rPr lang="nb-NO" sz="1600" b="1" i="1" dirty="0" smtClean="0"/>
              <a:t> + </a:t>
            </a:r>
            <a:r>
              <a:rPr lang="nb-NO" sz="1600" b="1" i="1" dirty="0" err="1" smtClean="0"/>
              <a:t>grandchildren</a:t>
            </a:r>
            <a:r>
              <a:rPr lang="nb-NO" sz="1600" b="1" i="1" dirty="0" smtClean="0"/>
              <a:t> 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 err="1" smtClean="0"/>
              <a:t>behaviour</a:t>
            </a:r>
            <a:r>
              <a:rPr lang="nb-NO" dirty="0" smtClean="0"/>
              <a:t>; Age 45 - 65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r="27681"/>
          <a:stretch>
            <a:fillRect/>
          </a:stretch>
        </p:blipFill>
        <p:spPr>
          <a:xfrm>
            <a:off x="4857750" y="2145488"/>
            <a:ext cx="1873350" cy="1725645"/>
          </a:xfr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75" y="1306080"/>
            <a:ext cx="2143125" cy="256505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25" y="3947333"/>
            <a:ext cx="3048000" cy="20320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62" y="3581324"/>
            <a:ext cx="1893938" cy="25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9939"/>
          <a:stretch>
            <a:fillRect/>
          </a:stretch>
        </p:blipFill>
        <p:spPr>
          <a:xfrm>
            <a:off x="6600825" y="1349400"/>
            <a:ext cx="2301975" cy="2120475"/>
          </a:xfr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704975"/>
            <a:ext cx="4239475" cy="4050902"/>
          </a:xfrm>
        </p:spPr>
        <p:txBody>
          <a:bodyPr/>
          <a:lstStyle/>
          <a:p>
            <a:r>
              <a:rPr lang="nb-NO" sz="1800" b="1" dirty="0" smtClean="0"/>
              <a:t>Health </a:t>
            </a:r>
            <a:r>
              <a:rPr lang="nb-NO" sz="1800" b="1" dirty="0" err="1" smtClean="0"/>
              <a:t>concerned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Comfort </a:t>
            </a:r>
            <a:r>
              <a:rPr lang="nb-NO" sz="1800" b="1" dirty="0" err="1" smtClean="0"/>
              <a:t>before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excitement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«</a:t>
            </a:r>
            <a:r>
              <a:rPr lang="nb-NO" sz="1800" b="1" dirty="0" err="1" smtClean="0"/>
              <a:t>Been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there</a:t>
            </a:r>
            <a:r>
              <a:rPr lang="nb-NO" sz="1800" b="1" dirty="0" smtClean="0"/>
              <a:t>, </a:t>
            </a:r>
            <a:r>
              <a:rPr lang="nb-NO" sz="1800" b="1" dirty="0" err="1" smtClean="0"/>
              <a:t>seen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that</a:t>
            </a:r>
            <a:r>
              <a:rPr lang="nb-NO" sz="1800" b="1" dirty="0" smtClean="0"/>
              <a:t>, done </a:t>
            </a:r>
            <a:r>
              <a:rPr lang="nb-NO" sz="1800" b="1" dirty="0" err="1" smtClean="0"/>
              <a:t>that</a:t>
            </a:r>
            <a:r>
              <a:rPr lang="nb-NO" sz="1800" b="1" dirty="0" smtClean="0"/>
              <a:t>»</a:t>
            </a:r>
          </a:p>
          <a:p>
            <a:pPr marL="0" indent="0">
              <a:buNone/>
            </a:pPr>
            <a:endParaRPr lang="nb-NO" sz="1800" b="1" dirty="0" smtClean="0"/>
          </a:p>
          <a:p>
            <a:r>
              <a:rPr lang="nb-NO" sz="1800" b="1" dirty="0" smtClean="0"/>
              <a:t>«Do </a:t>
            </a:r>
            <a:r>
              <a:rPr lang="nb-NO" sz="1800" b="1" dirty="0" err="1" smtClean="0"/>
              <a:t>we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really</a:t>
            </a:r>
            <a:r>
              <a:rPr lang="nb-NO" sz="1800" b="1" dirty="0" smtClean="0"/>
              <a:t> have to </a:t>
            </a:r>
            <a:r>
              <a:rPr lang="nb-NO" sz="1800" b="1" dirty="0" err="1" smtClean="0"/>
              <a:t>go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this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trip</a:t>
            </a:r>
            <a:r>
              <a:rPr lang="nb-NO" sz="1800" b="1" dirty="0" smtClean="0"/>
              <a:t>?»</a:t>
            </a:r>
            <a:endParaRPr lang="nb-NO" sz="18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 err="1" smtClean="0"/>
              <a:t>behaviour</a:t>
            </a:r>
            <a:r>
              <a:rPr lang="nb-NO" dirty="0" smtClean="0"/>
              <a:t>: Age 65 - 80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00" y="3409950"/>
            <a:ext cx="2362200" cy="158115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00" y="4991100"/>
            <a:ext cx="2362200" cy="125882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510087"/>
            <a:ext cx="2667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SUMMARY – MAIN DEMANDS VS AGE CATEGORIES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/>
              <a:t>20-25: </a:t>
            </a:r>
          </a:p>
          <a:p>
            <a:pPr lvl="1"/>
            <a:r>
              <a:rPr lang="en-US" sz="1400" b="1" dirty="0" smtClean="0"/>
              <a:t>“back packers”  vs - - “</a:t>
            </a:r>
            <a:r>
              <a:rPr lang="en-US" sz="1400" b="1" dirty="0" err="1" smtClean="0"/>
              <a:t>partyhunters</a:t>
            </a:r>
            <a:r>
              <a:rPr lang="en-US" sz="1400" b="1" dirty="0" smtClean="0"/>
              <a:t>” – free to travel, want either intellectual stimulation or “fun”, Ibiza or Tibet.</a:t>
            </a:r>
          </a:p>
          <a:p>
            <a:pPr eaLnBrk="1" hangingPunct="1"/>
            <a:r>
              <a:rPr lang="en-US" sz="1800" b="1" dirty="0" smtClean="0"/>
              <a:t>25 - 40:</a:t>
            </a:r>
          </a:p>
          <a:p>
            <a:pPr lvl="1" eaLnBrk="1" hangingPunct="1"/>
            <a:r>
              <a:rPr lang="en-US" sz="1400" b="1" dirty="0" smtClean="0"/>
              <a:t>Family with small children. Denmark or Turkey, maybe Thailand. Safety, comfort.</a:t>
            </a:r>
          </a:p>
          <a:p>
            <a:pPr eaLnBrk="1" hangingPunct="1"/>
            <a:r>
              <a:rPr lang="en-US" sz="1800" b="1" dirty="0" smtClean="0"/>
              <a:t>40 - 65:</a:t>
            </a:r>
          </a:p>
          <a:p>
            <a:pPr lvl="1"/>
            <a:r>
              <a:rPr lang="en-US" sz="1300" b="1" dirty="0"/>
              <a:t>Still young – and with good private economy. Want to do all the things they </a:t>
            </a:r>
            <a:r>
              <a:rPr lang="en-US" sz="1300" b="1" dirty="0" err="1"/>
              <a:t>coulden’t</a:t>
            </a:r>
            <a:r>
              <a:rPr lang="en-US" sz="1300" b="1" dirty="0"/>
              <a:t> afford or find time to at age 35. Either the “good life in the sun” or exploring the world.</a:t>
            </a:r>
          </a:p>
          <a:p>
            <a:pPr eaLnBrk="1" hangingPunct="1"/>
            <a:r>
              <a:rPr lang="en-US" sz="1800" b="1" dirty="0" smtClean="0"/>
              <a:t>65 – 85:</a:t>
            </a:r>
          </a:p>
          <a:p>
            <a:pPr lvl="1"/>
            <a:r>
              <a:rPr lang="en-US" sz="1400" b="1" dirty="0" smtClean="0"/>
              <a:t>Second home in Norway/France/Spain, or cruise in the Caribbean. </a:t>
            </a:r>
          </a:p>
          <a:p>
            <a:pPr lvl="1" eaLnBrk="1" hangingPunct="1"/>
            <a:endParaRPr lang="en-US" sz="1400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85" y="4864871"/>
            <a:ext cx="2520969" cy="138112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57723" y="4864871"/>
            <a:ext cx="2181226" cy="145260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4898229"/>
            <a:ext cx="2119311" cy="138588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229"/>
            <a:ext cx="2098685" cy="11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19611"/>
          <a:stretch>
            <a:fillRect/>
          </a:stretch>
        </p:blipFill>
        <p:spPr>
          <a:xfrm>
            <a:off x="5476875" y="2497070"/>
            <a:ext cx="3206850" cy="2954005"/>
          </a:xfrm>
        </p:spPr>
      </p:pic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339850" y="1695450"/>
            <a:ext cx="5137025" cy="4060427"/>
          </a:xfrm>
        </p:spPr>
        <p:txBody>
          <a:bodyPr/>
          <a:lstStyle/>
          <a:p>
            <a:r>
              <a:rPr lang="nb-NO" sz="1600" b="1" i="1" dirty="0" smtClean="0"/>
              <a:t>«Norway, Scandinavia, Germany/UK/France, «The </a:t>
            </a:r>
            <a:r>
              <a:rPr lang="nb-NO" sz="1600" b="1" i="1" dirty="0" err="1" smtClean="0"/>
              <a:t>south</a:t>
            </a:r>
            <a:r>
              <a:rPr lang="nb-NO" sz="1600" b="1" i="1" dirty="0" smtClean="0"/>
              <a:t>», </a:t>
            </a:r>
            <a:r>
              <a:rPr lang="nb-NO" sz="1600" b="1" i="1" dirty="0" err="1" smtClean="0"/>
              <a:t>Africa</a:t>
            </a:r>
            <a:r>
              <a:rPr lang="nb-NO" sz="1600" b="1" i="1" dirty="0" smtClean="0"/>
              <a:t>, USA, Thailand, China and </a:t>
            </a:r>
            <a:r>
              <a:rPr lang="nb-NO" sz="1600" b="1" i="1" dirty="0" err="1" smtClean="0"/>
              <a:t>some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other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countries</a:t>
            </a:r>
            <a:r>
              <a:rPr lang="nb-NO" sz="1600" b="1" i="1" dirty="0" smtClean="0"/>
              <a:t>»</a:t>
            </a:r>
          </a:p>
          <a:p>
            <a:pPr marL="0" indent="0">
              <a:buNone/>
            </a:pPr>
            <a:endParaRPr lang="nb-NO" sz="1600" b="1" i="1" dirty="0" smtClean="0"/>
          </a:p>
          <a:p>
            <a:r>
              <a:rPr lang="nb-NO" sz="1600" b="1" i="1" dirty="0" smtClean="0"/>
              <a:t>«Home = safe, </a:t>
            </a:r>
            <a:r>
              <a:rPr lang="nb-NO" sz="1600" b="1" i="1" dirty="0" err="1" smtClean="0"/>
              <a:t>neighbouring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countries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are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almost</a:t>
            </a:r>
            <a:r>
              <a:rPr lang="nb-NO" sz="1600" b="1" i="1" dirty="0" smtClean="0"/>
              <a:t> safe and </a:t>
            </a:r>
            <a:r>
              <a:rPr lang="nb-NO" sz="1600" b="1" i="1" dirty="0" err="1" smtClean="0"/>
              <a:t>the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others</a:t>
            </a:r>
            <a:r>
              <a:rPr lang="nb-NO" sz="1600" b="1" i="1" dirty="0" smtClean="0"/>
              <a:t>… </a:t>
            </a:r>
            <a:r>
              <a:rPr lang="nb-NO" sz="1600" b="1" i="1" dirty="0" err="1" smtClean="0"/>
              <a:t>Good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luck</a:t>
            </a:r>
            <a:r>
              <a:rPr lang="nb-NO" sz="1600" b="1" i="1" dirty="0" smtClean="0"/>
              <a:t>!»</a:t>
            </a:r>
          </a:p>
          <a:p>
            <a:pPr marL="0" indent="0">
              <a:buNone/>
            </a:pPr>
            <a:endParaRPr lang="nb-NO" sz="1600" b="1" i="1" dirty="0" smtClean="0"/>
          </a:p>
          <a:p>
            <a:r>
              <a:rPr lang="nb-NO" sz="1600" b="1" i="1" dirty="0" smtClean="0"/>
              <a:t>«People </a:t>
            </a:r>
            <a:r>
              <a:rPr lang="nb-NO" sz="1600" b="1" i="1" dirty="0" err="1" smtClean="0"/>
              <a:t>who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cannot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speak</a:t>
            </a:r>
            <a:r>
              <a:rPr lang="nb-NO" sz="1600" b="1" i="1" dirty="0" smtClean="0"/>
              <a:t> English, </a:t>
            </a:r>
            <a:r>
              <a:rPr lang="nb-NO" sz="1600" b="1" i="1" dirty="0" err="1" smtClean="0"/>
              <a:t>cannot</a:t>
            </a:r>
            <a:r>
              <a:rPr lang="nb-NO" sz="1600" b="1" i="1" dirty="0" smtClean="0"/>
              <a:t> be </a:t>
            </a:r>
            <a:r>
              <a:rPr lang="nb-NO" sz="1600" b="1" i="1" dirty="0" err="1" smtClean="0"/>
              <a:t>thrusted</a:t>
            </a:r>
            <a:r>
              <a:rPr lang="nb-NO" sz="1600" b="1" i="1" dirty="0" smtClean="0"/>
              <a:t>»</a:t>
            </a:r>
          </a:p>
          <a:p>
            <a:pPr marL="0" indent="0">
              <a:buNone/>
            </a:pPr>
            <a:endParaRPr lang="nb-NO" sz="1600" b="1" i="1" dirty="0" smtClean="0"/>
          </a:p>
          <a:p>
            <a:r>
              <a:rPr lang="nb-NO" sz="1600" b="1" i="1" dirty="0" smtClean="0"/>
              <a:t>«</a:t>
            </a:r>
            <a:r>
              <a:rPr lang="nb-NO" sz="1600" b="1" i="1" dirty="0" err="1" smtClean="0"/>
              <a:t>Freshwater</a:t>
            </a:r>
            <a:r>
              <a:rPr lang="nb-NO" sz="1600" b="1" i="1" dirty="0" smtClean="0"/>
              <a:t> in </a:t>
            </a:r>
            <a:r>
              <a:rPr lang="nb-NO" sz="1600" b="1" i="1" dirty="0" err="1" smtClean="0"/>
              <a:t>other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countries</a:t>
            </a:r>
            <a:r>
              <a:rPr lang="nb-NO" sz="1600" b="1" i="1" dirty="0" smtClean="0"/>
              <a:t> </a:t>
            </a:r>
            <a:r>
              <a:rPr lang="nb-NO" sz="1600" b="1" i="1" dirty="0" err="1" smtClean="0"/>
              <a:t>than</a:t>
            </a:r>
            <a:r>
              <a:rPr lang="nb-NO" sz="1600" b="1" i="1" dirty="0" smtClean="0"/>
              <a:t> Norway </a:t>
            </a:r>
            <a:r>
              <a:rPr lang="nb-NO" sz="1600" b="1" i="1" dirty="0" err="1" smtClean="0"/>
              <a:t>cannot</a:t>
            </a:r>
            <a:r>
              <a:rPr lang="nb-NO" sz="1600" b="1" i="1" dirty="0" smtClean="0"/>
              <a:t> be drinken from </a:t>
            </a:r>
            <a:r>
              <a:rPr lang="nb-NO" sz="1600" b="1" i="1" dirty="0" err="1" smtClean="0"/>
              <a:t>the</a:t>
            </a:r>
            <a:r>
              <a:rPr lang="nb-NO" sz="1600" b="1" i="1" dirty="0" smtClean="0"/>
              <a:t> tap»</a:t>
            </a:r>
          </a:p>
          <a:p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Norwegians’ </a:t>
            </a:r>
            <a:r>
              <a:rPr lang="nb-NO" dirty="0" err="1" smtClean="0"/>
              <a:t>perception</a:t>
            </a:r>
            <a:r>
              <a:rPr lang="nb-NO" dirty="0" smtClean="0"/>
              <a:t> of «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r="9353"/>
          <a:stretch>
            <a:fillRect/>
          </a:stretch>
        </p:blipFill>
        <p:spPr>
          <a:xfrm>
            <a:off x="6702424" y="4536445"/>
            <a:ext cx="2046337" cy="1884993"/>
          </a:xfrm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60000" y="1685925"/>
            <a:ext cx="4764450" cy="4314824"/>
          </a:xfrm>
        </p:spPr>
        <p:txBody>
          <a:bodyPr/>
          <a:lstStyle/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Former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communist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country</a:t>
            </a:r>
          </a:p>
          <a:p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Some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cities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worth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visiting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Warsaw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, Krakow, Gdansk)</a:t>
            </a:r>
          </a:p>
          <a:p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Suffered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badly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during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World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War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II,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especially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their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jewish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endParaRPr lang="nb-NO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Cheap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alcohol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, shopping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opportunities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, Casinos</a:t>
            </a:r>
          </a:p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Flat countryside, a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little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«dull» and «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grey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Old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fashioned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infrastructure</a:t>
            </a:r>
            <a:endParaRPr lang="nb-NO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Alternative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route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Austria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East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Mediterranean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those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who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travel by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car</a:t>
            </a:r>
            <a:endParaRPr lang="nb-NO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Large country!</a:t>
            </a:r>
          </a:p>
          <a:p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Bordering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Russia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….</a:t>
            </a:r>
          </a:p>
          <a:p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Part of Germany in </a:t>
            </a:r>
            <a:r>
              <a:rPr lang="nb-NO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nb-NO" sz="1600" b="1" i="1" dirty="0" smtClean="0">
                <a:solidFill>
                  <a:schemeClr val="accent2">
                    <a:lumMod val="50000"/>
                  </a:schemeClr>
                </a:solidFill>
              </a:rPr>
              <a:t> Middel Age?</a:t>
            </a:r>
            <a:endParaRPr lang="nb-NO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Norwegians’ </a:t>
            </a:r>
            <a:r>
              <a:rPr lang="nb-NO" dirty="0" err="1" smtClean="0"/>
              <a:t>perception</a:t>
            </a:r>
            <a:r>
              <a:rPr lang="nb-NO" dirty="0" smtClean="0"/>
              <a:t> and </a:t>
            </a:r>
            <a:r>
              <a:rPr lang="nb-NO" dirty="0" err="1" smtClean="0"/>
              <a:t>knowledge</a:t>
            </a:r>
            <a:r>
              <a:rPr lang="nb-NO" dirty="0" smtClean="0"/>
              <a:t> of «</a:t>
            </a:r>
            <a:r>
              <a:rPr lang="nb-NO" dirty="0" err="1" smtClean="0"/>
              <a:t>Poland</a:t>
            </a:r>
            <a:r>
              <a:rPr lang="nb-NO" dirty="0" smtClean="0"/>
              <a:t>»: Not </a:t>
            </a:r>
            <a:r>
              <a:rPr lang="nb-NO" dirty="0" err="1" smtClean="0"/>
              <a:t>too</a:t>
            </a:r>
            <a:r>
              <a:rPr lang="nb-NO" dirty="0" smtClean="0"/>
              <a:t> impressive…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7" y="2688595"/>
            <a:ext cx="2466975" cy="18478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75" y="1476375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942135"/>
            <a:ext cx="8784000" cy="3813742"/>
          </a:xfrm>
        </p:spPr>
        <p:txBody>
          <a:bodyPr/>
          <a:lstStyle/>
          <a:p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Lots of «</a:t>
            </a:r>
            <a:r>
              <a:rPr lang="nb-NO" sz="1800" b="1" i="1" dirty="0" err="1">
                <a:solidFill>
                  <a:schemeClr val="accent5">
                    <a:lumMod val="50000"/>
                  </a:schemeClr>
                </a:solidFill>
              </a:rPr>
              <a:t>handymen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nb-NO" sz="1800" b="1" i="1" dirty="0" err="1">
                <a:solidFill>
                  <a:schemeClr val="accent5">
                    <a:lumMod val="50000"/>
                  </a:schemeClr>
                </a:solidFill>
              </a:rPr>
              <a:t>offering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 services in 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Scandinavia</a:t>
            </a:r>
          </a:p>
          <a:p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Some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>
                <a:solidFill>
                  <a:schemeClr val="accent5">
                    <a:lumMod val="50000"/>
                  </a:schemeClr>
                </a:solidFill>
              </a:rPr>
              <a:t>orginazed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>
                <a:solidFill>
                  <a:schemeClr val="accent5">
                    <a:lumMod val="50000"/>
                  </a:schemeClr>
                </a:solidFill>
              </a:rPr>
              <a:t>crime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Scandinavia</a:t>
            </a:r>
          </a:p>
          <a:p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Powerty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nb-NO" sz="1800" b="1" i="1" dirty="0" err="1">
                <a:solidFill>
                  <a:schemeClr val="accent5">
                    <a:lumMod val="50000"/>
                  </a:schemeClr>
                </a:solidFill>
              </a:rPr>
              <a:t>welth</a:t>
            </a:r>
            <a:r>
              <a:rPr lang="nb-NO" sz="1800" b="1" i="1" dirty="0">
                <a:solidFill>
                  <a:schemeClr val="accent5">
                    <a:lumMod val="50000"/>
                  </a:schemeClr>
                </a:solidFill>
              </a:rPr>
              <a:t> side by 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side</a:t>
            </a:r>
          </a:p>
          <a:p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Language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issues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– English not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that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good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even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tourist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areaes</a:t>
            </a:r>
            <a:endParaRPr lang="nb-NO" sz="1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Gentle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welcoming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people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But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taxi drivers and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some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waiters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cannot</a:t>
            </a:r>
            <a:r>
              <a:rPr lang="nb-NO" sz="1800" b="1" i="1" dirty="0" smtClean="0">
                <a:solidFill>
                  <a:schemeClr val="accent5">
                    <a:lumMod val="50000"/>
                  </a:schemeClr>
                </a:solidFill>
              </a:rPr>
              <a:t> be </a:t>
            </a:r>
            <a:r>
              <a:rPr lang="nb-NO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thrusted</a:t>
            </a:r>
            <a:endParaRPr lang="nb-NO" sz="18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Norwegians’ </a:t>
            </a:r>
            <a:r>
              <a:rPr lang="nb-NO" dirty="0" err="1" smtClean="0"/>
              <a:t>perception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Polish </a:t>
            </a:r>
            <a:r>
              <a:rPr lang="nb-NO" dirty="0" err="1" smtClean="0"/>
              <a:t>people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9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r="19461"/>
          <a:stretch>
            <a:fillRect/>
          </a:stretch>
        </p:blipFill>
        <p:spPr>
          <a:xfrm>
            <a:off x="5019675" y="1467730"/>
            <a:ext cx="2111475" cy="1944995"/>
          </a:xfr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651000"/>
            <a:ext cx="4239475" cy="4673599"/>
          </a:xfrm>
        </p:spPr>
        <p:txBody>
          <a:bodyPr/>
          <a:lstStyle/>
          <a:p>
            <a:r>
              <a:rPr lang="nb-NO" sz="1600" b="1" dirty="0" smtClean="0"/>
              <a:t>«I am </a:t>
            </a:r>
            <a:r>
              <a:rPr lang="nb-NO" sz="1600" b="1" dirty="0" err="1" smtClean="0"/>
              <a:t>interesting</a:t>
            </a:r>
            <a:r>
              <a:rPr lang="nb-NO" sz="1600" b="1" dirty="0" smtClean="0"/>
              <a:t>» , </a:t>
            </a:r>
            <a:r>
              <a:rPr lang="nb-NO" sz="1600" b="1" dirty="0" err="1" smtClean="0"/>
              <a:t>well</a:t>
            </a:r>
            <a:r>
              <a:rPr lang="nb-NO" sz="1600" b="1" dirty="0" smtClean="0"/>
              <a:t>, I </a:t>
            </a:r>
            <a:r>
              <a:rPr lang="nb-NO" sz="1600" b="1" dirty="0" err="1" smtClean="0"/>
              <a:t>will</a:t>
            </a:r>
            <a:r>
              <a:rPr lang="nb-NO" sz="1600" b="1" dirty="0" smtClean="0"/>
              <a:t> at </a:t>
            </a:r>
            <a:r>
              <a:rPr lang="nb-NO" sz="1600" b="1" dirty="0" err="1" smtClean="0"/>
              <a:t>least</a:t>
            </a:r>
            <a:r>
              <a:rPr lang="nb-NO" sz="1600" b="1" dirty="0" smtClean="0"/>
              <a:t> TRY to be </a:t>
            </a:r>
            <a:r>
              <a:rPr lang="nb-NO" sz="1600" b="1" dirty="0" err="1" smtClean="0"/>
              <a:t>interesting</a:t>
            </a:r>
            <a:r>
              <a:rPr lang="nb-NO" sz="1600" b="1" dirty="0" smtClean="0"/>
              <a:t>…</a:t>
            </a:r>
          </a:p>
          <a:p>
            <a:endParaRPr lang="nb-NO" sz="1600" b="1" dirty="0" smtClean="0"/>
          </a:p>
          <a:p>
            <a:r>
              <a:rPr lang="nb-NO" sz="1600" b="1" dirty="0" smtClean="0"/>
              <a:t>«I am </a:t>
            </a:r>
            <a:r>
              <a:rPr lang="nb-NO" sz="1600" b="1" dirty="0" err="1" smtClean="0"/>
              <a:t>goodlooking</a:t>
            </a:r>
            <a:r>
              <a:rPr lang="nb-NO" sz="1600" b="1" dirty="0" smtClean="0"/>
              <a:t>» – </a:t>
            </a:r>
            <a:r>
              <a:rPr lang="nb-NO" sz="1600" b="1" dirty="0" err="1" smtClean="0"/>
              <a:t>well</a:t>
            </a:r>
            <a:r>
              <a:rPr lang="nb-NO" sz="1600" b="1" dirty="0" smtClean="0"/>
              <a:t>, I </a:t>
            </a:r>
            <a:r>
              <a:rPr lang="nb-NO" sz="1600" b="1" dirty="0" err="1" smtClean="0"/>
              <a:t>will</a:t>
            </a:r>
            <a:r>
              <a:rPr lang="nb-NO" sz="1600" b="1" dirty="0" smtClean="0"/>
              <a:t> TRY to be </a:t>
            </a:r>
            <a:r>
              <a:rPr lang="nb-NO" sz="1600" b="1" dirty="0" err="1" smtClean="0"/>
              <a:t>looking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good</a:t>
            </a:r>
            <a:r>
              <a:rPr lang="nb-NO" sz="1600" b="1" dirty="0" smtClean="0"/>
              <a:t>…</a:t>
            </a:r>
          </a:p>
          <a:p>
            <a:endParaRPr lang="nb-NO" sz="1600" b="1" dirty="0" smtClean="0"/>
          </a:p>
          <a:p>
            <a:r>
              <a:rPr lang="nb-NO" sz="1600" b="1" dirty="0" smtClean="0"/>
              <a:t>I am </a:t>
            </a:r>
            <a:r>
              <a:rPr lang="nb-NO" sz="1600" b="1" dirty="0" err="1" smtClean="0"/>
              <a:t>young</a:t>
            </a:r>
            <a:r>
              <a:rPr lang="nb-NO" sz="1600" b="1" dirty="0" smtClean="0"/>
              <a:t> and </a:t>
            </a:r>
            <a:r>
              <a:rPr lang="nb-NO" sz="1600" b="1" dirty="0" err="1" smtClean="0"/>
              <a:t>fit</a:t>
            </a:r>
            <a:r>
              <a:rPr lang="nb-NO" sz="1600" b="1" dirty="0" smtClean="0"/>
              <a:t>.. </a:t>
            </a:r>
            <a:r>
              <a:rPr lang="nb-NO" sz="1600" b="1" dirty="0" err="1"/>
              <a:t>w</a:t>
            </a:r>
            <a:r>
              <a:rPr lang="nb-NO" sz="1600" b="1" dirty="0" err="1" smtClean="0"/>
              <a:t>ell</a:t>
            </a:r>
            <a:r>
              <a:rPr lang="nb-NO" sz="1600" b="1" dirty="0" smtClean="0"/>
              <a:t>, I </a:t>
            </a:r>
            <a:r>
              <a:rPr lang="nb-NO" sz="1600" b="1" dirty="0" err="1" smtClean="0"/>
              <a:t>will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use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whatever</a:t>
            </a:r>
            <a:r>
              <a:rPr lang="nb-NO" sz="1600" b="1" dirty="0" smtClean="0"/>
              <a:t> it </a:t>
            </a:r>
            <a:r>
              <a:rPr lang="nb-NO" sz="1600" b="1" dirty="0" err="1" smtClean="0"/>
              <a:t>takes</a:t>
            </a:r>
            <a:r>
              <a:rPr lang="nb-NO" sz="1600" b="1" dirty="0" smtClean="0"/>
              <a:t> to at </a:t>
            </a:r>
            <a:r>
              <a:rPr lang="nb-NO" sz="1600" b="1" dirty="0" err="1" smtClean="0"/>
              <a:t>least</a:t>
            </a:r>
            <a:r>
              <a:rPr lang="nb-NO" sz="1600" b="1" dirty="0" smtClean="0"/>
              <a:t> LOOK </a:t>
            </a:r>
            <a:r>
              <a:rPr lang="nb-NO" sz="1600" b="1" dirty="0" err="1" smtClean="0"/>
              <a:t>young</a:t>
            </a:r>
            <a:r>
              <a:rPr lang="nb-NO" sz="1600" b="1" dirty="0" smtClean="0"/>
              <a:t> and </a:t>
            </a:r>
            <a:r>
              <a:rPr lang="nb-NO" sz="1600" b="1" dirty="0" err="1" smtClean="0"/>
              <a:t>fit</a:t>
            </a:r>
            <a:endParaRPr lang="nb-NO" sz="1600" b="1" dirty="0" smtClean="0"/>
          </a:p>
          <a:p>
            <a:endParaRPr lang="nb-NO" sz="1600" b="1" dirty="0" smtClean="0"/>
          </a:p>
          <a:p>
            <a:r>
              <a:rPr lang="nb-NO" sz="1600" b="1" dirty="0" smtClean="0"/>
              <a:t>I am </a:t>
            </a:r>
            <a:r>
              <a:rPr lang="nb-NO" sz="1600" b="1" dirty="0" err="1" smtClean="0"/>
              <a:t>financially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responsible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despite</a:t>
            </a:r>
            <a:r>
              <a:rPr lang="nb-NO" sz="1600" b="1" dirty="0" smtClean="0"/>
              <a:t> of my fat </a:t>
            </a:r>
            <a:r>
              <a:rPr lang="nb-NO" sz="1600" b="1" dirty="0" err="1" smtClean="0"/>
              <a:t>wallet</a:t>
            </a:r>
            <a:r>
              <a:rPr lang="nb-NO" sz="1600" b="1" dirty="0" smtClean="0"/>
              <a:t>… at </a:t>
            </a:r>
            <a:r>
              <a:rPr lang="nb-NO" sz="1600" b="1" dirty="0" err="1" smtClean="0"/>
              <a:t>least</a:t>
            </a:r>
            <a:r>
              <a:rPr lang="nb-NO" sz="1600" b="1" dirty="0" smtClean="0"/>
              <a:t>, I </a:t>
            </a:r>
            <a:r>
              <a:rPr lang="nb-NO" sz="1600" b="1" dirty="0" err="1" smtClean="0"/>
              <a:t>will</a:t>
            </a:r>
            <a:r>
              <a:rPr lang="nb-NO" sz="1600" b="1" dirty="0" smtClean="0"/>
              <a:t> ACT as I am </a:t>
            </a:r>
            <a:r>
              <a:rPr lang="nb-NO" sz="1600" b="1" dirty="0" err="1" smtClean="0"/>
              <a:t>rich</a:t>
            </a:r>
            <a:r>
              <a:rPr lang="nb-NO" sz="1600" b="1" dirty="0" smtClean="0"/>
              <a:t> and </a:t>
            </a:r>
            <a:r>
              <a:rPr lang="nb-NO" sz="1600" b="1" dirty="0" err="1" smtClean="0"/>
              <a:t>responsible</a:t>
            </a:r>
            <a:endParaRPr lang="nb-NO" sz="1600" b="1" dirty="0" smtClean="0"/>
          </a:p>
          <a:p>
            <a:endParaRPr lang="nb-NO" sz="1600" b="1" dirty="0"/>
          </a:p>
          <a:p>
            <a:r>
              <a:rPr lang="nb-NO" sz="1600" b="1" dirty="0" smtClean="0"/>
              <a:t>As a Norwegian, I am </a:t>
            </a:r>
            <a:r>
              <a:rPr lang="nb-NO" sz="1600" b="1" dirty="0" err="1" smtClean="0"/>
              <a:t>entitled</a:t>
            </a:r>
            <a:r>
              <a:rPr lang="nb-NO" sz="1600" b="1" dirty="0" smtClean="0"/>
              <a:t> to a </a:t>
            </a:r>
            <a:r>
              <a:rPr lang="nb-NO" sz="1600" b="1" dirty="0" err="1" smtClean="0"/>
              <a:t>certain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respect</a:t>
            </a:r>
            <a:endParaRPr lang="nb-NO" sz="1600" b="1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Key </a:t>
            </a:r>
            <a:r>
              <a:rPr lang="nb-NO" dirty="0" err="1" smtClean="0"/>
              <a:t>features</a:t>
            </a:r>
            <a:r>
              <a:rPr lang="nb-NO" dirty="0" smtClean="0"/>
              <a:t> of Norwegians’ </a:t>
            </a:r>
            <a:r>
              <a:rPr lang="nb-NO" dirty="0" err="1" smtClean="0"/>
              <a:t>personalities</a:t>
            </a:r>
            <a:r>
              <a:rPr lang="nb-NO" dirty="0" smtClean="0"/>
              <a:t> (not </a:t>
            </a:r>
            <a:r>
              <a:rPr lang="nb-NO" dirty="0" err="1" smtClean="0"/>
              <a:t>approved</a:t>
            </a:r>
            <a:r>
              <a:rPr lang="nb-NO" dirty="0" smtClean="0"/>
              <a:t> by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self-branding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8" y="2465857"/>
            <a:ext cx="2747962" cy="146796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19" y="3946202"/>
            <a:ext cx="2002631" cy="205984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32" y="4882254"/>
            <a:ext cx="2157412" cy="11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travel  trade </a:t>
            </a:r>
            <a:r>
              <a:rPr lang="nb-NO" dirty="0" err="1" smtClean="0"/>
              <a:t>players</a:t>
            </a:r>
            <a:r>
              <a:rPr lang="nb-NO" dirty="0" smtClean="0"/>
              <a:t> </a:t>
            </a:r>
            <a:r>
              <a:rPr lang="nb-NO" smtClean="0"/>
              <a:t>in Norway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22A4F8A7-E6B6-495E-B540-B01FDFEB9E58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5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609725"/>
            <a:ext cx="4239475" cy="4591050"/>
          </a:xfrm>
        </p:spPr>
        <p:txBody>
          <a:bodyPr/>
          <a:lstStyle/>
          <a:p>
            <a:r>
              <a:rPr lang="nb-NO" sz="1600" b="1" dirty="0" smtClean="0"/>
              <a:t>«</a:t>
            </a:r>
            <a:r>
              <a:rPr lang="nb-NO" sz="1600" b="1" dirty="0" err="1" smtClean="0"/>
              <a:t>Poland</a:t>
            </a:r>
            <a:r>
              <a:rPr lang="nb-NO" sz="1600" b="1" dirty="0" smtClean="0"/>
              <a:t> is </a:t>
            </a:r>
            <a:r>
              <a:rPr lang="nb-NO" sz="1600" b="1" dirty="0" err="1" smtClean="0"/>
              <a:t>large</a:t>
            </a:r>
            <a:r>
              <a:rPr lang="nb-NO" sz="1600" b="1" dirty="0" smtClean="0"/>
              <a:t>, dull and </a:t>
            </a:r>
            <a:r>
              <a:rPr lang="nb-NO" sz="1600" b="1" dirty="0" err="1" smtClean="0"/>
              <a:t>grey</a:t>
            </a:r>
            <a:r>
              <a:rPr lang="nb-NO" sz="1600" b="1" dirty="0" smtClean="0"/>
              <a:t>» and offer </a:t>
            </a:r>
            <a:r>
              <a:rPr lang="nb-NO" sz="1600" b="1" dirty="0" err="1" smtClean="0"/>
              <a:t>no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special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assets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when</a:t>
            </a:r>
            <a:r>
              <a:rPr lang="nb-NO" sz="1600" b="1" dirty="0" smtClean="0"/>
              <a:t> it </a:t>
            </a:r>
            <a:r>
              <a:rPr lang="nb-NO" sz="1600" b="1" dirty="0" err="1" smtClean="0"/>
              <a:t>comes</a:t>
            </a:r>
            <a:r>
              <a:rPr lang="nb-NO" sz="1600" b="1" dirty="0" smtClean="0"/>
              <a:t> to nature</a:t>
            </a:r>
          </a:p>
          <a:p>
            <a:r>
              <a:rPr lang="nb-NO" sz="1600" b="1" dirty="0" err="1" smtClean="0"/>
              <a:t>But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with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some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interesting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cities</a:t>
            </a:r>
            <a:endParaRPr lang="nb-NO" sz="1600" b="1" dirty="0" smtClean="0"/>
          </a:p>
          <a:p>
            <a:r>
              <a:rPr lang="nb-NO" sz="1600" b="1" dirty="0" smtClean="0"/>
              <a:t>The Polish </a:t>
            </a:r>
            <a:r>
              <a:rPr lang="nb-NO" sz="1600" b="1" dirty="0" err="1" smtClean="0"/>
              <a:t>people</a:t>
            </a:r>
            <a:r>
              <a:rPr lang="nb-NO" sz="1600" b="1" dirty="0" smtClean="0"/>
              <a:t>, </a:t>
            </a:r>
            <a:r>
              <a:rPr lang="nb-NO" sz="1600" b="1" dirty="0" err="1" smtClean="0"/>
              <a:t>infrastructure</a:t>
            </a:r>
            <a:r>
              <a:rPr lang="nb-NO" sz="1600" b="1" dirty="0" smtClean="0"/>
              <a:t> and </a:t>
            </a:r>
            <a:r>
              <a:rPr lang="nb-NO" sz="1600" b="1" dirty="0" err="1" smtClean="0"/>
              <a:t>daily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life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are</a:t>
            </a:r>
            <a:r>
              <a:rPr lang="nb-NO" sz="1600" b="1" dirty="0" smtClean="0"/>
              <a:t> still marked by </a:t>
            </a:r>
            <a:r>
              <a:rPr lang="nb-NO" sz="1600" b="1" dirty="0" err="1" smtClean="0"/>
              <a:t>decades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of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comunism</a:t>
            </a:r>
            <a:endParaRPr lang="nb-NO" sz="1600" b="1" dirty="0" smtClean="0"/>
          </a:p>
          <a:p>
            <a:r>
              <a:rPr lang="nb-NO" sz="1600" b="1" dirty="0" smtClean="0"/>
              <a:t>Norwegians </a:t>
            </a:r>
            <a:r>
              <a:rPr lang="nb-NO" sz="1600" b="1" dirty="0" err="1" smtClean="0"/>
              <a:t>generally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think</a:t>
            </a:r>
            <a:r>
              <a:rPr lang="nb-NO" sz="1600" b="1" dirty="0" smtClean="0"/>
              <a:t> of </a:t>
            </a:r>
            <a:r>
              <a:rPr lang="nb-NO" sz="1600" b="1" dirty="0" err="1" smtClean="0"/>
              <a:t>Poland</a:t>
            </a:r>
            <a:r>
              <a:rPr lang="nb-NO" sz="1600" b="1" dirty="0" smtClean="0"/>
              <a:t> as an </a:t>
            </a:r>
            <a:r>
              <a:rPr lang="nb-NO" sz="1600" b="1" dirty="0" err="1" smtClean="0"/>
              <a:t>option</a:t>
            </a:r>
            <a:r>
              <a:rPr lang="nb-NO" sz="1600" b="1" dirty="0" smtClean="0"/>
              <a:t> for city breaks, shopping and Christmas </a:t>
            </a:r>
            <a:r>
              <a:rPr lang="nb-NO" sz="1600" b="1" dirty="0" err="1" smtClean="0"/>
              <a:t>Markts</a:t>
            </a:r>
            <a:endParaRPr lang="nb-NO" sz="1600" b="1" dirty="0" smtClean="0"/>
          </a:p>
          <a:p>
            <a:endParaRPr lang="nb-NO" sz="1600" b="1" dirty="0" smtClean="0"/>
          </a:p>
          <a:p>
            <a:r>
              <a:rPr lang="nb-NO" sz="1600" b="1" dirty="0" err="1" smtClean="0">
                <a:solidFill>
                  <a:srgbClr val="FF0000"/>
                </a:solidFill>
              </a:rPr>
              <a:t>There</a:t>
            </a:r>
            <a:r>
              <a:rPr lang="nb-NO" sz="1600" b="1" dirty="0" smtClean="0">
                <a:solidFill>
                  <a:srgbClr val="FF0000"/>
                </a:solidFill>
              </a:rPr>
              <a:t> is a </a:t>
            </a:r>
            <a:r>
              <a:rPr lang="nb-NO" sz="1600" b="1" dirty="0" err="1" smtClean="0">
                <a:solidFill>
                  <a:srgbClr val="FF0000"/>
                </a:solidFill>
              </a:rPr>
              <a:t>great</a:t>
            </a: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 err="1" smtClean="0">
                <a:solidFill>
                  <a:srgbClr val="FF0000"/>
                </a:solidFill>
              </a:rPr>
              <a:t>potential</a:t>
            </a:r>
            <a:r>
              <a:rPr lang="nb-NO" sz="1600" b="1" dirty="0" smtClean="0">
                <a:solidFill>
                  <a:srgbClr val="FF0000"/>
                </a:solidFill>
              </a:rPr>
              <a:t> for </a:t>
            </a:r>
            <a:r>
              <a:rPr lang="nb-NO" sz="1600" b="1" dirty="0" err="1" smtClean="0">
                <a:solidFill>
                  <a:srgbClr val="FF0000"/>
                </a:solidFill>
              </a:rPr>
              <a:t>extending</a:t>
            </a:r>
            <a:r>
              <a:rPr lang="nb-NO" sz="1600" b="1" dirty="0" smtClean="0">
                <a:solidFill>
                  <a:srgbClr val="FF0000"/>
                </a:solidFill>
              </a:rPr>
              <a:t> Norwegians </a:t>
            </a:r>
            <a:r>
              <a:rPr lang="nb-NO" sz="1600" b="1" dirty="0" err="1" smtClean="0">
                <a:solidFill>
                  <a:srgbClr val="FF0000"/>
                </a:solidFill>
              </a:rPr>
              <a:t>knowledge</a:t>
            </a:r>
            <a:r>
              <a:rPr lang="nb-NO" sz="1600" b="1" dirty="0" smtClean="0">
                <a:solidFill>
                  <a:srgbClr val="FF0000"/>
                </a:solidFill>
              </a:rPr>
              <a:t> of and </a:t>
            </a:r>
            <a:r>
              <a:rPr lang="nb-NO" sz="1600" b="1" dirty="0" err="1" smtClean="0">
                <a:solidFill>
                  <a:srgbClr val="FF0000"/>
                </a:solidFill>
              </a:rPr>
              <a:t>interest</a:t>
            </a:r>
            <a:r>
              <a:rPr lang="nb-NO" sz="1600" b="1" dirty="0" smtClean="0">
                <a:solidFill>
                  <a:srgbClr val="FF0000"/>
                </a:solidFill>
              </a:rPr>
              <a:t> in </a:t>
            </a:r>
            <a:r>
              <a:rPr lang="nb-NO" sz="1600" b="1" dirty="0" err="1" smtClean="0">
                <a:solidFill>
                  <a:srgbClr val="FF0000"/>
                </a:solidFill>
              </a:rPr>
              <a:t>Poland</a:t>
            </a:r>
            <a:r>
              <a:rPr lang="nb-NO" sz="16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nb-NO" sz="1600" b="1" dirty="0" err="1" smtClean="0">
                <a:solidFill>
                  <a:srgbClr val="FF0000"/>
                </a:solidFill>
              </a:rPr>
              <a:t>Cosmetic</a:t>
            </a:r>
            <a:r>
              <a:rPr lang="nb-NO" sz="1600" b="1" dirty="0" smtClean="0">
                <a:solidFill>
                  <a:srgbClr val="FF0000"/>
                </a:solidFill>
              </a:rPr>
              <a:t>, </a:t>
            </a:r>
            <a:r>
              <a:rPr lang="nb-NO" sz="1600" b="1" dirty="0" err="1" smtClean="0">
                <a:solidFill>
                  <a:srgbClr val="FF0000"/>
                </a:solidFill>
              </a:rPr>
              <a:t>medical</a:t>
            </a:r>
            <a:r>
              <a:rPr lang="nb-NO" sz="1600" b="1" dirty="0" smtClean="0">
                <a:solidFill>
                  <a:srgbClr val="FF0000"/>
                </a:solidFill>
              </a:rPr>
              <a:t> and dental «</a:t>
            </a:r>
            <a:r>
              <a:rPr lang="nb-NO" sz="1600" b="1" dirty="0" err="1" smtClean="0">
                <a:solidFill>
                  <a:srgbClr val="FF0000"/>
                </a:solidFill>
              </a:rPr>
              <a:t>tourism</a:t>
            </a:r>
            <a:r>
              <a:rPr lang="nb-NO" sz="1600" b="1" dirty="0" smtClean="0">
                <a:solidFill>
                  <a:srgbClr val="FF0000"/>
                </a:solidFill>
              </a:rPr>
              <a:t>» is </a:t>
            </a:r>
            <a:r>
              <a:rPr lang="nb-NO" sz="1600" b="1" dirty="0" err="1" smtClean="0">
                <a:solidFill>
                  <a:srgbClr val="FF0000"/>
                </a:solidFill>
              </a:rPr>
              <a:t>booming</a:t>
            </a:r>
            <a:r>
              <a:rPr lang="nb-NO" sz="1600" b="1" dirty="0" smtClean="0">
                <a:solidFill>
                  <a:srgbClr val="FF0000"/>
                </a:solidFill>
              </a:rPr>
              <a:t>. </a:t>
            </a:r>
            <a:r>
              <a:rPr lang="nb-NO" sz="1600" b="1" dirty="0" err="1" smtClean="0">
                <a:solidFill>
                  <a:srgbClr val="FF0000"/>
                </a:solidFill>
              </a:rPr>
              <a:t>What</a:t>
            </a: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 err="1" smtClean="0">
                <a:solidFill>
                  <a:srgbClr val="FF0000"/>
                </a:solidFill>
              </a:rPr>
              <a:t>can</a:t>
            </a: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 err="1" smtClean="0">
                <a:solidFill>
                  <a:srgbClr val="FF0000"/>
                </a:solidFill>
              </a:rPr>
              <a:t>Poland</a:t>
            </a:r>
            <a:r>
              <a:rPr lang="nb-NO" sz="1600" b="1" dirty="0" smtClean="0">
                <a:solidFill>
                  <a:srgbClr val="FF0000"/>
                </a:solidFill>
              </a:rPr>
              <a:t> offer?</a:t>
            </a:r>
            <a:endParaRPr lang="nb-NO" sz="1600" b="1" dirty="0">
              <a:solidFill>
                <a:srgbClr val="FF0000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60000" y="476250"/>
            <a:ext cx="8542800" cy="645530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The </a:t>
            </a:r>
            <a:r>
              <a:rPr lang="nb-NO" dirty="0" err="1"/>
              <a:t>mind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average</a:t>
            </a:r>
            <a:r>
              <a:rPr lang="nb-NO" dirty="0"/>
              <a:t> Norwegian is a </a:t>
            </a:r>
            <a:r>
              <a:rPr lang="nb-NO" dirty="0" err="1"/>
              <a:t>field</a:t>
            </a:r>
            <a:r>
              <a:rPr lang="nb-NO" dirty="0"/>
              <a:t> </a:t>
            </a:r>
            <a:r>
              <a:rPr lang="nb-NO" dirty="0" err="1"/>
              <a:t>waiting</a:t>
            </a:r>
            <a:r>
              <a:rPr lang="nb-NO" dirty="0"/>
              <a:t> for seed :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>
            <a:normAutofit lnSpcReduction="10000"/>
          </a:bodyPr>
          <a:lstStyle/>
          <a:p>
            <a:fld id="{E684A436-4A61-4911-9FE0-6D3029E1DF75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13936"/>
          <a:stretch>
            <a:fillRect/>
          </a:stretch>
        </p:blipFill>
        <p:spPr>
          <a:xfrm>
            <a:off x="5343525" y="2477232"/>
            <a:ext cx="3559275" cy="3278643"/>
          </a:xfrm>
        </p:spPr>
      </p:pic>
    </p:spTree>
    <p:extLst>
      <p:ext uri="{BB962C8B-B14F-4D97-AF65-F5344CB8AC3E}">
        <p14:creationId xmlns:p14="http://schemas.microsoft.com/office/powerpoint/2010/main" val="1610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luck</a:t>
            </a:r>
            <a:r>
              <a:rPr lang="nb-NO" dirty="0" smtClean="0"/>
              <a:t> to </a:t>
            </a:r>
            <a:r>
              <a:rPr lang="nb-NO" dirty="0" err="1" smtClean="0"/>
              <a:t>you</a:t>
            </a:r>
            <a:r>
              <a:rPr lang="nb-NO" dirty="0" smtClean="0"/>
              <a:t> all!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="1" dirty="0" smtClean="0"/>
              <a:t>he Norwegian  market &amp; trends in general: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371601"/>
            <a:ext cx="7456714" cy="427808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nb-NO" sz="1800" b="1" dirty="0" err="1" smtClean="0"/>
              <a:t>Approx</a:t>
            </a:r>
            <a:r>
              <a:rPr lang="nb-NO" sz="1800" b="1" dirty="0" smtClean="0"/>
              <a:t>  5  </a:t>
            </a:r>
            <a:r>
              <a:rPr lang="nb-NO" sz="1800" b="1" dirty="0" err="1" smtClean="0"/>
              <a:t>mill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inhabitants</a:t>
            </a:r>
            <a:r>
              <a:rPr lang="nb-NO" sz="1800" b="1" dirty="0" smtClean="0"/>
              <a:t>. 65% </a:t>
            </a:r>
            <a:r>
              <a:rPr lang="nb-NO" sz="1800" b="1" dirty="0" err="1" smtClean="0"/>
              <a:t>go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abroard</a:t>
            </a:r>
            <a:r>
              <a:rPr lang="nb-NO" sz="1800" b="1" dirty="0" smtClean="0"/>
              <a:t> during </a:t>
            </a:r>
            <a:r>
              <a:rPr lang="nb-NO" sz="1800" b="1" dirty="0" err="1" smtClean="0"/>
              <a:t>their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main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holiday</a:t>
            </a:r>
            <a:r>
              <a:rPr lang="nb-NO" sz="1800" b="1" dirty="0"/>
              <a:t> </a:t>
            </a:r>
            <a:r>
              <a:rPr lang="nb-NO" sz="1800" b="1" dirty="0" smtClean="0"/>
              <a:t>(end </a:t>
            </a:r>
            <a:r>
              <a:rPr lang="nb-NO" sz="1800" b="1" dirty="0"/>
              <a:t>J</a:t>
            </a:r>
            <a:r>
              <a:rPr lang="nb-NO" sz="1800" b="1" dirty="0" smtClean="0"/>
              <a:t>une – </a:t>
            </a:r>
            <a:r>
              <a:rPr lang="nb-NO" sz="1800" b="1" dirty="0" err="1" smtClean="0"/>
              <a:t>mid</a:t>
            </a:r>
            <a:r>
              <a:rPr lang="nb-NO" sz="1800" b="1" dirty="0" smtClean="0"/>
              <a:t>-August). An </a:t>
            </a:r>
            <a:r>
              <a:rPr lang="nb-NO" sz="1800" b="1" dirty="0" err="1" smtClean="0"/>
              <a:t>increasing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number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will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go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long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vacations</a:t>
            </a:r>
            <a:r>
              <a:rPr lang="nb-NO" sz="1800" b="1" dirty="0" smtClean="0"/>
              <a:t> in </a:t>
            </a:r>
            <a:r>
              <a:rPr lang="nb-NO" sz="1800" b="1" dirty="0" err="1" smtClean="0"/>
              <a:t>winter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period</a:t>
            </a:r>
            <a:r>
              <a:rPr lang="nb-NO" sz="1800" b="1" dirty="0" smtClean="0"/>
              <a:t> (Nov – </a:t>
            </a:r>
            <a:r>
              <a:rPr lang="nb-NO" sz="1800" b="1" dirty="0" err="1" smtClean="0"/>
              <a:t>March</a:t>
            </a:r>
            <a:r>
              <a:rPr lang="nb-NO" sz="1800" b="1" dirty="0" smtClean="0"/>
              <a:t>).</a:t>
            </a:r>
          </a:p>
          <a:p>
            <a:r>
              <a:rPr lang="nb-NO" sz="1800" b="1" dirty="0" smtClean="0"/>
              <a:t>Travels to </a:t>
            </a:r>
            <a:r>
              <a:rPr lang="nb-NO" sz="1800" b="1" dirty="0" err="1" smtClean="0"/>
              <a:t>other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destinatons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than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Mediterranian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are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slowly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increasing</a:t>
            </a:r>
            <a:r>
              <a:rPr lang="nb-NO" sz="1800" b="1" dirty="0" smtClean="0"/>
              <a:t>. Thailand, Caribbean, USA /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Americas and South </a:t>
            </a:r>
            <a:r>
              <a:rPr lang="nb-NO" sz="1800" b="1" dirty="0" err="1" smtClean="0"/>
              <a:t>Africa</a:t>
            </a:r>
            <a:r>
              <a:rPr lang="nb-NO" sz="1800" b="1" dirty="0"/>
              <a:t> </a:t>
            </a:r>
            <a:r>
              <a:rPr lang="nb-NO" sz="1800" b="1" dirty="0" err="1" smtClean="0"/>
              <a:t>benefits</a:t>
            </a:r>
            <a:r>
              <a:rPr lang="nb-NO" sz="1800" b="1" dirty="0" smtClean="0"/>
              <a:t> from </a:t>
            </a:r>
            <a:r>
              <a:rPr lang="nb-NO" sz="1800" b="1" dirty="0" err="1" smtClean="0"/>
              <a:t>this</a:t>
            </a:r>
            <a:r>
              <a:rPr lang="nb-NO" sz="1800" b="1" dirty="0" smtClean="0"/>
              <a:t>.</a:t>
            </a:r>
          </a:p>
          <a:p>
            <a:r>
              <a:rPr lang="nb-NO" sz="1800" b="1" dirty="0" err="1" smtClean="0"/>
              <a:t>LCC’s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stimulates</a:t>
            </a:r>
            <a:r>
              <a:rPr lang="nb-NO" sz="1800" b="1" dirty="0" smtClean="0"/>
              <a:t> to </a:t>
            </a:r>
            <a:r>
              <a:rPr lang="nb-NO" sz="1800" b="1" dirty="0" err="1" smtClean="0"/>
              <a:t>continued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growth</a:t>
            </a:r>
            <a:r>
              <a:rPr lang="nb-NO" sz="1800" b="1" dirty="0" smtClean="0"/>
              <a:t> in city-breaks/</a:t>
            </a:r>
            <a:r>
              <a:rPr lang="nb-NO" sz="1800" b="1" dirty="0" err="1" smtClean="0"/>
              <a:t>week</a:t>
            </a:r>
            <a:r>
              <a:rPr lang="nb-NO" sz="1800" b="1" dirty="0" smtClean="0"/>
              <a:t>-end travels.</a:t>
            </a:r>
          </a:p>
          <a:p>
            <a:r>
              <a:rPr lang="en-US" sz="1800" b="1" dirty="0" smtClean="0"/>
              <a:t>On-line sales are increasing, estimated average 75% in 2014. </a:t>
            </a:r>
          </a:p>
          <a:p>
            <a:r>
              <a:rPr lang="en-US" sz="1800" b="1" dirty="0" smtClean="0"/>
              <a:t>Christmas and Easter vacations are mostly spent with family and/or friends. But even here, we see an increase in outgoing travels.</a:t>
            </a:r>
          </a:p>
          <a:p>
            <a:r>
              <a:rPr lang="en-US" sz="1800" b="1" dirty="0" smtClean="0"/>
              <a:t>Families with children and people aged </a:t>
            </a:r>
            <a:r>
              <a:rPr lang="en-US" sz="1800" b="1" dirty="0"/>
              <a:t> </a:t>
            </a:r>
            <a:r>
              <a:rPr lang="en-US" sz="1800" b="1" dirty="0" smtClean="0"/>
              <a:t>65 + tends to stay more in Norway / Scandinavia during holidays than other groups.</a:t>
            </a:r>
          </a:p>
          <a:p>
            <a:endParaRPr lang="nb-NO" sz="1800" b="1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3" y="5736770"/>
            <a:ext cx="2208711" cy="11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Leisure travels in Norway – general trends in </a:t>
            </a:r>
            <a:r>
              <a:rPr lang="nb-NO" dirty="0" err="1"/>
              <a:t>demand</a:t>
            </a:r>
            <a:r>
              <a:rPr lang="nb-NO" dirty="0"/>
              <a:t> and </a:t>
            </a:r>
            <a:r>
              <a:rPr lang="nb-NO" dirty="0" err="1"/>
              <a:t>purchase</a:t>
            </a:r>
            <a:r>
              <a:rPr lang="nb-NO" dirty="0"/>
              <a:t>: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b-NO" sz="1900" b="1" dirty="0" err="1" smtClean="0"/>
              <a:t>Individual</a:t>
            </a:r>
            <a:r>
              <a:rPr lang="nb-NO" sz="1900" b="1" dirty="0" smtClean="0"/>
              <a:t> travels:</a:t>
            </a:r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Booked</a:t>
            </a:r>
            <a:r>
              <a:rPr lang="nb-NO" sz="1900" dirty="0" smtClean="0"/>
              <a:t> via agents  </a:t>
            </a:r>
            <a:r>
              <a:rPr lang="nb-NO" sz="1900" dirty="0" err="1" smtClean="0"/>
              <a:t>vs</a:t>
            </a:r>
            <a:r>
              <a:rPr lang="nb-NO" sz="1900" dirty="0" smtClean="0"/>
              <a:t>  travel service </a:t>
            </a:r>
            <a:r>
              <a:rPr lang="nb-NO" sz="1900" dirty="0" err="1" smtClean="0"/>
              <a:t>providers</a:t>
            </a:r>
            <a:r>
              <a:rPr lang="nb-NO" sz="1900" dirty="0" smtClean="0"/>
              <a:t> </a:t>
            </a:r>
            <a:r>
              <a:rPr lang="nb-NO" sz="1900" dirty="0" err="1" smtClean="0"/>
              <a:t>directly</a:t>
            </a:r>
            <a:r>
              <a:rPr lang="nb-NO" sz="1900" dirty="0" smtClean="0"/>
              <a:t> :60/40       50/50</a:t>
            </a:r>
          </a:p>
          <a:p>
            <a:pPr lvl="1">
              <a:lnSpc>
                <a:spcPct val="90000"/>
              </a:lnSpc>
            </a:pPr>
            <a:r>
              <a:rPr lang="nb-NO" sz="1900" dirty="0" smtClean="0"/>
              <a:t>All </a:t>
            </a:r>
            <a:r>
              <a:rPr lang="nb-NO" sz="1900" dirty="0" err="1" smtClean="0"/>
              <a:t>kind</a:t>
            </a:r>
            <a:r>
              <a:rPr lang="nb-NO" sz="1900" dirty="0" smtClean="0"/>
              <a:t> </a:t>
            </a:r>
            <a:r>
              <a:rPr lang="nb-NO" sz="1900" dirty="0" err="1" smtClean="0"/>
              <a:t>of</a:t>
            </a:r>
            <a:r>
              <a:rPr lang="nb-NO" sz="1900" dirty="0" smtClean="0"/>
              <a:t> </a:t>
            </a:r>
            <a:r>
              <a:rPr lang="nb-NO" sz="1900" dirty="0" err="1" smtClean="0"/>
              <a:t>products</a:t>
            </a:r>
            <a:r>
              <a:rPr lang="nb-NO" sz="1900" dirty="0" smtClean="0"/>
              <a:t> and </a:t>
            </a:r>
            <a:r>
              <a:rPr lang="nb-NO" sz="1900" dirty="0" err="1" smtClean="0"/>
              <a:t>destinations</a:t>
            </a:r>
            <a:endParaRPr lang="nb-NO" sz="1900" dirty="0" smtClean="0"/>
          </a:p>
          <a:p>
            <a:pPr>
              <a:lnSpc>
                <a:spcPct val="90000"/>
              </a:lnSpc>
            </a:pPr>
            <a:r>
              <a:rPr lang="nb-NO" sz="1900" b="1" dirty="0" err="1" smtClean="0"/>
              <a:t>Package</a:t>
            </a:r>
            <a:r>
              <a:rPr lang="nb-NO" sz="1900" b="1" dirty="0" smtClean="0"/>
              <a:t> travels</a:t>
            </a:r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Approx</a:t>
            </a:r>
            <a:r>
              <a:rPr lang="nb-NO" sz="1900" dirty="0" smtClean="0"/>
              <a:t> 1.300.000 charter pax </a:t>
            </a:r>
            <a:r>
              <a:rPr lang="nb-NO" sz="1900" dirty="0" err="1" smtClean="0"/>
              <a:t>p.y</a:t>
            </a:r>
            <a:r>
              <a:rPr lang="nb-NO" sz="1900" dirty="0" smtClean="0"/>
              <a:t>. </a:t>
            </a:r>
            <a:r>
              <a:rPr lang="nb-NO" sz="1900" dirty="0" err="1" smtClean="0"/>
              <a:t>Approx</a:t>
            </a:r>
            <a:r>
              <a:rPr lang="nb-NO" sz="1900" dirty="0" smtClean="0"/>
              <a:t> 870.000 during summer </a:t>
            </a:r>
            <a:r>
              <a:rPr lang="nb-NO" sz="1900" dirty="0" err="1" smtClean="0"/>
              <a:t>season</a:t>
            </a:r>
            <a:r>
              <a:rPr lang="nb-NO" sz="1900" dirty="0" smtClean="0"/>
              <a:t>. </a:t>
            </a:r>
            <a:r>
              <a:rPr lang="nb-NO" sz="1900" dirty="0" err="1" smtClean="0"/>
              <a:t>Mediterranean</a:t>
            </a:r>
            <a:r>
              <a:rPr lang="nb-NO" sz="1900" dirty="0" smtClean="0"/>
              <a:t> most </a:t>
            </a:r>
            <a:r>
              <a:rPr lang="nb-NO" sz="1900" dirty="0" err="1" smtClean="0"/>
              <a:t>popular</a:t>
            </a:r>
            <a:r>
              <a:rPr lang="nb-NO" sz="19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nb-NO" sz="1900" b="1" dirty="0" smtClean="0"/>
              <a:t>General trends in </a:t>
            </a:r>
            <a:r>
              <a:rPr lang="nb-NO" sz="1900" b="1" dirty="0" err="1" smtClean="0"/>
              <a:t>demand</a:t>
            </a:r>
            <a:r>
              <a:rPr lang="nb-NO" sz="19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Outgoing</a:t>
            </a:r>
            <a:r>
              <a:rPr lang="nb-NO" sz="1900" dirty="0" smtClean="0"/>
              <a:t> </a:t>
            </a:r>
            <a:r>
              <a:rPr lang="nb-NO" sz="1900" dirty="0" err="1" smtClean="0"/>
              <a:t>leisure</a:t>
            </a:r>
            <a:r>
              <a:rPr lang="nb-NO" sz="1900" dirty="0" smtClean="0"/>
              <a:t> travels </a:t>
            </a:r>
            <a:r>
              <a:rPr lang="nb-NO" sz="1900" dirty="0" err="1" smtClean="0"/>
              <a:t>increase</a:t>
            </a:r>
            <a:r>
              <a:rPr lang="nb-NO" sz="1900" dirty="0" smtClean="0"/>
              <a:t> </a:t>
            </a:r>
            <a:r>
              <a:rPr lang="nb-NO" sz="1900" dirty="0" err="1" smtClean="0"/>
              <a:t>approx</a:t>
            </a:r>
            <a:r>
              <a:rPr lang="nb-NO" sz="1900" dirty="0" smtClean="0"/>
              <a:t> 3% </a:t>
            </a:r>
            <a:r>
              <a:rPr lang="nb-NO" sz="1900" dirty="0" err="1" smtClean="0"/>
              <a:t>p.y</a:t>
            </a:r>
            <a:r>
              <a:rPr lang="nb-NO" sz="1900" dirty="0" smtClean="0"/>
              <a:t>. – </a:t>
            </a:r>
            <a:r>
              <a:rPr lang="nb-NO" sz="1900" dirty="0" err="1" smtClean="0"/>
              <a:t>signs</a:t>
            </a:r>
            <a:r>
              <a:rPr lang="nb-NO" sz="1900" dirty="0" smtClean="0"/>
              <a:t> of flattening. 5 </a:t>
            </a:r>
            <a:r>
              <a:rPr lang="nb-NO" sz="1900" dirty="0" err="1" smtClean="0"/>
              <a:t>mill</a:t>
            </a:r>
            <a:r>
              <a:rPr lang="nb-NO" sz="1900" dirty="0" smtClean="0"/>
              <a:t> travels </a:t>
            </a:r>
            <a:r>
              <a:rPr lang="nb-NO" sz="1900" dirty="0" err="1" smtClean="0"/>
              <a:t>p.y</a:t>
            </a:r>
            <a:r>
              <a:rPr lang="nb-NO" sz="1900" dirty="0" smtClean="0"/>
              <a:t>. at present.</a:t>
            </a:r>
          </a:p>
          <a:p>
            <a:pPr lvl="1">
              <a:lnSpc>
                <a:spcPct val="90000"/>
              </a:lnSpc>
            </a:pPr>
            <a:r>
              <a:rPr lang="nb-NO" sz="1900" dirty="0" smtClean="0"/>
              <a:t>«Sun and </a:t>
            </a:r>
            <a:r>
              <a:rPr lang="nb-NO" sz="1900" dirty="0" err="1" smtClean="0"/>
              <a:t>beach</a:t>
            </a:r>
            <a:r>
              <a:rPr lang="nb-NO" sz="1900" dirty="0" smtClean="0"/>
              <a:t>» </a:t>
            </a:r>
            <a:r>
              <a:rPr lang="nb-NO" sz="1900" dirty="0" err="1" smtClean="0"/>
              <a:t>appeals</a:t>
            </a:r>
            <a:r>
              <a:rPr lang="nb-NO" sz="1900" dirty="0" smtClean="0"/>
              <a:t> to </a:t>
            </a:r>
            <a:r>
              <a:rPr lang="nb-NO" sz="1900" dirty="0" err="1" smtClean="0"/>
              <a:t>the</a:t>
            </a:r>
            <a:r>
              <a:rPr lang="nb-NO" sz="1900" dirty="0" smtClean="0"/>
              <a:t> </a:t>
            </a:r>
            <a:r>
              <a:rPr lang="nb-NO" sz="1900" dirty="0" err="1" smtClean="0"/>
              <a:t>majority</a:t>
            </a:r>
            <a:r>
              <a:rPr lang="nb-NO" sz="1900" dirty="0" smtClean="0"/>
              <a:t>. </a:t>
            </a:r>
            <a:r>
              <a:rPr lang="nb-NO" sz="1900" dirty="0" err="1" smtClean="0"/>
              <a:t>But</a:t>
            </a:r>
            <a:r>
              <a:rPr lang="nb-NO" sz="1900" dirty="0" smtClean="0"/>
              <a:t> in </a:t>
            </a:r>
            <a:r>
              <a:rPr lang="nb-NO" sz="1900" dirty="0" err="1" smtClean="0"/>
              <a:t>addition</a:t>
            </a:r>
            <a:r>
              <a:rPr lang="nb-NO" sz="19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nb-NO" sz="1900" dirty="0" smtClean="0"/>
              <a:t>Content (</a:t>
            </a:r>
            <a:r>
              <a:rPr lang="nb-NO" sz="1900" dirty="0" err="1" smtClean="0"/>
              <a:t>culture</a:t>
            </a:r>
            <a:r>
              <a:rPr lang="nb-NO" sz="1900" dirty="0" smtClean="0"/>
              <a:t>, </a:t>
            </a:r>
            <a:r>
              <a:rPr lang="nb-NO" sz="1900" dirty="0" err="1" smtClean="0"/>
              <a:t>history</a:t>
            </a:r>
            <a:r>
              <a:rPr lang="nb-NO" sz="1900" dirty="0" smtClean="0"/>
              <a:t>, </a:t>
            </a:r>
            <a:r>
              <a:rPr lang="nb-NO" sz="1900" dirty="0" err="1" smtClean="0"/>
              <a:t>activities</a:t>
            </a:r>
            <a:r>
              <a:rPr lang="nb-NO" sz="1900" dirty="0" smtClean="0"/>
              <a:t>, nature </a:t>
            </a:r>
            <a:r>
              <a:rPr lang="nb-NO" sz="1900" dirty="0" err="1" smtClean="0"/>
              <a:t>etc</a:t>
            </a:r>
            <a:r>
              <a:rPr lang="nb-NO" sz="19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Activities</a:t>
            </a:r>
            <a:r>
              <a:rPr lang="nb-NO" sz="1900" dirty="0" smtClean="0"/>
              <a:t> ( sports, </a:t>
            </a:r>
            <a:r>
              <a:rPr lang="nb-NO" sz="1900" dirty="0" err="1" smtClean="0"/>
              <a:t>excurtions</a:t>
            </a:r>
            <a:r>
              <a:rPr lang="nb-NO" sz="1900" dirty="0"/>
              <a:t>)</a:t>
            </a:r>
            <a:endParaRPr lang="nb-NO" sz="1900" dirty="0" smtClean="0"/>
          </a:p>
          <a:p>
            <a:pPr lvl="1">
              <a:lnSpc>
                <a:spcPct val="90000"/>
              </a:lnSpc>
            </a:pPr>
            <a:r>
              <a:rPr lang="nb-NO" sz="1900" dirty="0" smtClean="0"/>
              <a:t>«</a:t>
            </a:r>
            <a:r>
              <a:rPr lang="nb-NO" sz="1900" dirty="0"/>
              <a:t>T</a:t>
            </a:r>
            <a:r>
              <a:rPr lang="nb-NO" sz="1900" dirty="0" smtClean="0"/>
              <a:t>he </a:t>
            </a:r>
            <a:r>
              <a:rPr lang="nb-NO" sz="1900" dirty="0" err="1" smtClean="0"/>
              <a:t>good</a:t>
            </a:r>
            <a:r>
              <a:rPr lang="nb-NO" sz="1900" dirty="0" smtClean="0"/>
              <a:t> story to tell» - </a:t>
            </a:r>
            <a:r>
              <a:rPr lang="nb-NO" sz="1900" dirty="0" err="1" smtClean="0"/>
              <a:t>exciting</a:t>
            </a:r>
            <a:r>
              <a:rPr lang="nb-NO" sz="1900" dirty="0" smtClean="0"/>
              <a:t> </a:t>
            </a:r>
            <a:r>
              <a:rPr lang="nb-NO" sz="1900" dirty="0" err="1" smtClean="0"/>
              <a:t>updates</a:t>
            </a:r>
            <a:r>
              <a:rPr lang="nb-NO" sz="1900" dirty="0" smtClean="0"/>
              <a:t> </a:t>
            </a:r>
            <a:r>
              <a:rPr lang="nb-NO" sz="1900" dirty="0" err="1" smtClean="0"/>
              <a:t>on</a:t>
            </a:r>
            <a:r>
              <a:rPr lang="nb-NO" sz="1900" dirty="0" smtClean="0"/>
              <a:t> </a:t>
            </a:r>
            <a:r>
              <a:rPr lang="nb-NO" sz="1900" dirty="0" err="1" smtClean="0"/>
              <a:t>FaceBook</a:t>
            </a:r>
            <a:endParaRPr lang="nb-NO" sz="1900" dirty="0" smtClean="0"/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Flexibility</a:t>
            </a:r>
            <a:r>
              <a:rPr lang="nb-NO" sz="1900" dirty="0" smtClean="0"/>
              <a:t>: </a:t>
            </a:r>
            <a:r>
              <a:rPr lang="nb-NO" sz="1900" dirty="0" err="1" smtClean="0"/>
              <a:t>Tailormade</a:t>
            </a:r>
            <a:r>
              <a:rPr lang="nb-NO" sz="1900" dirty="0" smtClean="0"/>
              <a:t> travels, </a:t>
            </a:r>
            <a:r>
              <a:rPr lang="nb-NO" sz="1900" dirty="0" err="1" smtClean="0"/>
              <a:t>unless</a:t>
            </a:r>
            <a:r>
              <a:rPr lang="nb-NO" sz="1900" dirty="0" smtClean="0"/>
              <a:t> «</a:t>
            </a:r>
            <a:r>
              <a:rPr lang="nb-NO" sz="1900" dirty="0" err="1" smtClean="0"/>
              <a:t>sun</a:t>
            </a:r>
            <a:r>
              <a:rPr lang="nb-NO" sz="1900" dirty="0" smtClean="0"/>
              <a:t> &amp; </a:t>
            </a:r>
            <a:r>
              <a:rPr lang="nb-NO" sz="1900" dirty="0" err="1" smtClean="0"/>
              <a:t>beach</a:t>
            </a:r>
            <a:r>
              <a:rPr lang="nb-NO" sz="1900" dirty="0" smtClean="0"/>
              <a:t>» is most </a:t>
            </a:r>
            <a:r>
              <a:rPr lang="nb-NO" sz="1900" dirty="0" err="1" smtClean="0"/>
              <a:t>important</a:t>
            </a:r>
            <a:endParaRPr lang="nb-NO" sz="1900" dirty="0" smtClean="0"/>
          </a:p>
          <a:p>
            <a:pPr lvl="1">
              <a:lnSpc>
                <a:spcPct val="90000"/>
              </a:lnSpc>
            </a:pPr>
            <a:r>
              <a:rPr lang="nb-NO" sz="1900" dirty="0" smtClean="0"/>
              <a:t>Value for </a:t>
            </a:r>
            <a:r>
              <a:rPr lang="nb-NO" sz="1900" dirty="0" err="1" smtClean="0"/>
              <a:t>money</a:t>
            </a:r>
            <a:endParaRPr lang="nb-NO" sz="1900" b="1" dirty="0"/>
          </a:p>
          <a:p>
            <a:pPr lvl="1">
              <a:lnSpc>
                <a:spcPct val="90000"/>
              </a:lnSpc>
            </a:pPr>
            <a:r>
              <a:rPr lang="nb-NO" sz="1900" dirty="0" err="1" smtClean="0"/>
              <a:t>Social</a:t>
            </a:r>
            <a:r>
              <a:rPr lang="nb-NO" sz="1900" dirty="0" smtClean="0"/>
              <a:t> medias  </a:t>
            </a:r>
            <a:r>
              <a:rPr lang="nb-NO" sz="1900" dirty="0" err="1" smtClean="0"/>
              <a:t>important</a:t>
            </a:r>
            <a:r>
              <a:rPr lang="nb-NO" sz="1900" dirty="0" smtClean="0"/>
              <a:t> in planning, </a:t>
            </a:r>
            <a:r>
              <a:rPr lang="nb-NO" sz="1900" dirty="0" err="1" smtClean="0"/>
              <a:t>promotion</a:t>
            </a:r>
            <a:r>
              <a:rPr lang="nb-NO" sz="1900" dirty="0" smtClean="0"/>
              <a:t> and </a:t>
            </a:r>
            <a:r>
              <a:rPr lang="nb-NO" sz="1900" dirty="0" err="1" smtClean="0"/>
              <a:t>information</a:t>
            </a:r>
            <a:r>
              <a:rPr lang="nb-NO" sz="1900" dirty="0" smtClean="0"/>
              <a:t> – and booking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481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segmented</a:t>
            </a:r>
            <a:r>
              <a:rPr lang="nb-NO" dirty="0" smtClean="0"/>
              <a:t> by age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12998"/>
              </p:ext>
            </p:extLst>
          </p:nvPr>
        </p:nvGraphicFramePr>
        <p:xfrm>
          <a:off x="360363" y="1816100"/>
          <a:ext cx="8542337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segmented</a:t>
            </a:r>
            <a:r>
              <a:rPr lang="nb-NO" dirty="0" smtClean="0"/>
              <a:t> by age II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>
            <a:normAutofit lnSpcReduction="10000"/>
          </a:bodyPr>
          <a:lstStyle/>
          <a:p>
            <a:fld id="{F840DE6F-E81E-4D22-9F2E-98FF7A3EE3FB}" type="datetime1">
              <a:rPr lang="nb-NO" smtClean="0"/>
              <a:pPr/>
              <a:t>29.04.2014</a:t>
            </a:fld>
            <a:r>
              <a:rPr lang="nb-NO" smtClean="0"/>
              <a:t>   |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Navn på foredragsholder    |    Navn på foredrag</a:t>
            </a: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137947"/>
              </p:ext>
            </p:extLst>
          </p:nvPr>
        </p:nvGraphicFramePr>
        <p:xfrm>
          <a:off x="360363" y="1816100"/>
          <a:ext cx="8542337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7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ke_Malsider">
  <a:themeElements>
    <a:clrScheme name="Virke">
      <a:dk1>
        <a:sysClr val="windowText" lastClr="000000"/>
      </a:dk1>
      <a:lt1>
        <a:sysClr val="window" lastClr="FFFFFF"/>
      </a:lt1>
      <a:dk2>
        <a:srgbClr val="3E1D3A"/>
      </a:dk2>
      <a:lt2>
        <a:srgbClr val="9B0A53"/>
      </a:lt2>
      <a:accent1>
        <a:srgbClr val="853E7C"/>
      </a:accent1>
      <a:accent2>
        <a:srgbClr val="BC70B3"/>
      </a:accent2>
      <a:accent3>
        <a:srgbClr val="DDB7D9"/>
      </a:accent3>
      <a:accent4>
        <a:srgbClr val="F1E2EF"/>
      </a:accent4>
      <a:accent5>
        <a:srgbClr val="F67DBA"/>
      </a:accent5>
      <a:accent6>
        <a:srgbClr val="FABED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rke Grå">
  <a:themeElements>
    <a:clrScheme name="Virke">
      <a:dk1>
        <a:sysClr val="windowText" lastClr="000000"/>
      </a:dk1>
      <a:lt1>
        <a:sysClr val="window" lastClr="FFFFFF"/>
      </a:lt1>
      <a:dk2>
        <a:srgbClr val="3E1D3A"/>
      </a:dk2>
      <a:lt2>
        <a:srgbClr val="9B0A53"/>
      </a:lt2>
      <a:accent1>
        <a:srgbClr val="853E7C"/>
      </a:accent1>
      <a:accent2>
        <a:srgbClr val="BC70B3"/>
      </a:accent2>
      <a:accent3>
        <a:srgbClr val="DDB7D9"/>
      </a:accent3>
      <a:accent4>
        <a:srgbClr val="F1E2EF"/>
      </a:accent4>
      <a:accent5>
        <a:srgbClr val="F67DBA"/>
      </a:accent5>
      <a:accent6>
        <a:srgbClr val="FABED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irke">
    <a:dk1>
      <a:sysClr val="windowText" lastClr="000000"/>
    </a:dk1>
    <a:lt1>
      <a:sysClr val="window" lastClr="FFFFFF"/>
    </a:lt1>
    <a:dk2>
      <a:srgbClr val="3E1D3A"/>
    </a:dk2>
    <a:lt2>
      <a:srgbClr val="9B0A53"/>
    </a:lt2>
    <a:accent1>
      <a:srgbClr val="853E7C"/>
    </a:accent1>
    <a:accent2>
      <a:srgbClr val="BC70B3"/>
    </a:accent2>
    <a:accent3>
      <a:srgbClr val="DDB7D9"/>
    </a:accent3>
    <a:accent4>
      <a:srgbClr val="F1E2EF"/>
    </a:accent4>
    <a:accent5>
      <a:srgbClr val="F67DBA"/>
    </a:accent5>
    <a:accent6>
      <a:srgbClr val="FABEDC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Virke_Malsider</Template>
  <TotalTime>120</TotalTime>
  <Words>2220</Words>
  <Application>Microsoft Office PowerPoint</Application>
  <PresentationFormat>Skjermfremvisning (4:3)</PresentationFormat>
  <Paragraphs>346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51</vt:i4>
      </vt:variant>
    </vt:vector>
  </HeadingPairs>
  <TitlesOfParts>
    <vt:vector size="53" baseType="lpstr">
      <vt:lpstr>Virke_Malsider</vt:lpstr>
      <vt:lpstr>Virke Grå</vt:lpstr>
      <vt:lpstr>Understanding the Norwegian traveller and his needs and demands:   -  the industry -  basic figures -  market preferences -  inside the head of the Norwegian traveller</vt:lpstr>
      <vt:lpstr>Who is «Ola Nordmann» really?</vt:lpstr>
      <vt:lpstr>Norwegians perception of our neighbours</vt:lpstr>
      <vt:lpstr>Now the boring stuff…….</vt:lpstr>
      <vt:lpstr>The travel  trade players in Norway</vt:lpstr>
      <vt:lpstr>The Norwegian  market &amp; trends in general:</vt:lpstr>
      <vt:lpstr>Leisure travels in Norway – general trends in demand and purchase:</vt:lpstr>
      <vt:lpstr>The Norwegian population segmented by age</vt:lpstr>
      <vt:lpstr>The Norwegian population segmented by age II</vt:lpstr>
      <vt:lpstr>The vacation dreams inside the Norwegian tourists’ heads…..</vt:lpstr>
      <vt:lpstr>Vacation plans 2014</vt:lpstr>
      <vt:lpstr>Where do you plan to spend your winter vacation?</vt:lpstr>
      <vt:lpstr>What is the purpose with winter vacation?</vt:lpstr>
      <vt:lpstr>Vinter vacation with other words</vt:lpstr>
      <vt:lpstr>Where to stay during Easter??</vt:lpstr>
      <vt:lpstr>The purpose with Easter vacation?</vt:lpstr>
      <vt:lpstr>Easter Vacation with other words:</vt:lpstr>
      <vt:lpstr>Summer holiday (June 20th – Aug 15th)</vt:lpstr>
      <vt:lpstr>Where will you most likely spend most of your summer holiday?</vt:lpstr>
      <vt:lpstr>Your purpose with summer vacation?</vt:lpstr>
      <vt:lpstr>Summer vacation with other words:</vt:lpstr>
      <vt:lpstr>Autumn vacation (beginning of october – week 40/41)</vt:lpstr>
      <vt:lpstr>Where to stay during autumn vacation (start of October)</vt:lpstr>
      <vt:lpstr>The puropse with Autumn Vacation</vt:lpstr>
      <vt:lpstr>Autumn vacation with other words:</vt:lpstr>
      <vt:lpstr>Christmas/New Year</vt:lpstr>
      <vt:lpstr>Where will you spend the Christmas – New Year holiday?</vt:lpstr>
      <vt:lpstr>Purpose with Christmas/New Years vacation</vt:lpstr>
      <vt:lpstr>Christmas / New Years vacation in other words:</vt:lpstr>
      <vt:lpstr>Other vacations (not school holiday)</vt:lpstr>
      <vt:lpstr>Where will you stay on such vacations?</vt:lpstr>
      <vt:lpstr>What is the purpose with such vacations?</vt:lpstr>
      <vt:lpstr>Up, up, and away……..</vt:lpstr>
      <vt:lpstr>The «bonus» vacation</vt:lpstr>
      <vt:lpstr>How many weekend-trips du you think you will have in 2014?</vt:lpstr>
      <vt:lpstr>Personal motivation and needs</vt:lpstr>
      <vt:lpstr>«Are you planning to go on one or more vacations in 2014 in order to persue a personal interest?</vt:lpstr>
      <vt:lpstr>We expect our vacations to be GREAT…. </vt:lpstr>
      <vt:lpstr>But our expectations for our vacations aren’t always met..</vt:lpstr>
      <vt:lpstr>Rating of quality and content</vt:lpstr>
      <vt:lpstr>Importance vs satisfaction</vt:lpstr>
      <vt:lpstr>General market behaviour: Age 20 - 45</vt:lpstr>
      <vt:lpstr>General market behaviour; Age 45 - 65</vt:lpstr>
      <vt:lpstr>General market behaviour: Age 65 - 80</vt:lpstr>
      <vt:lpstr>SUMMARY – MAIN DEMANDS VS AGE CATEGORIES</vt:lpstr>
      <vt:lpstr>Norwegians’ perception of «the world»</vt:lpstr>
      <vt:lpstr>Norwegians’ perception and knowledge of «Poland»: Not too impressive…</vt:lpstr>
      <vt:lpstr>Norwegians’ perception of the Polish people</vt:lpstr>
      <vt:lpstr>Key features of Norwegians’ personalities (not approved by our self-branding authorities)</vt:lpstr>
      <vt:lpstr> The mind of the average Norwegian is a field waiting for seed :</vt:lpstr>
      <vt:lpstr>Good luck to you all!</vt:lpstr>
    </vt:vector>
  </TitlesOfParts>
  <Company>TeleComputing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Kåre Anda Aronsen</dc:creator>
  <dc:description>Template by addpoint.no</dc:description>
  <cp:lastModifiedBy>Rolf</cp:lastModifiedBy>
  <cp:revision>246</cp:revision>
  <cp:lastPrinted>2013-11-22T11:06:15Z</cp:lastPrinted>
  <dcterms:created xsi:type="dcterms:W3CDTF">2011-11-03T08:19:25Z</dcterms:created>
  <dcterms:modified xsi:type="dcterms:W3CDTF">2014-04-29T19:10:30Z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